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34615" autoAdjust="0"/>
  </p:normalViewPr>
  <p:slideViewPr>
    <p:cSldViewPr snapToGrid="0" snapToObjects="1">
      <p:cViewPr varScale="1">
        <p:scale>
          <a:sx n="29" d="100"/>
          <a:sy n="29" d="100"/>
        </p:scale>
        <p:origin x="2360" y="24"/>
      </p:cViewPr>
      <p:guideLst>
        <p:guide orient="horz" pos="2160"/>
        <p:guide pos="2880"/>
      </p:guideLst>
    </p:cSldViewPr>
  </p:slideViewPr>
  <p:notesTextViewPr>
    <p:cViewPr>
      <p:scale>
        <a:sx n="100" d="100"/>
        <a:sy n="100" d="100"/>
      </p:scale>
      <p:origin x="0" y="-184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jpe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219270-AF7D-4A7F-9E4C-F371C49AB258}" type="datetimeFigureOut">
              <a:rPr lang="en-US" smtClean="0"/>
              <a:t>4/10/2025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297374-CC13-4020-9D76-A76E9A48E47D}" type="slidenum">
              <a:rPr lang="en-US" smtClean="0"/>
              <a:t>‹#›</a:t>
            </a:fld>
            <a:endParaRPr lang="en-US"/>
          </a:p>
        </p:txBody>
      </p:sp>
    </p:spTree>
    <p:extLst>
      <p:ext uri="{BB962C8B-B14F-4D97-AF65-F5344CB8AC3E}">
        <p14:creationId xmlns:p14="http://schemas.microsoft.com/office/powerpoint/2010/main" val="2924734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b="1" dirty="0"/>
              <a:t>🎬 Slide 1: What is Git?</a:t>
            </a:r>
          </a:p>
          <a:p>
            <a:pPr>
              <a:buNone/>
            </a:pPr>
            <a:r>
              <a:rPr lang="en-US" dirty="0"/>
              <a:t>Git isn’t just a tool — it’s the backbone of modern software development. It allows developers to track every change made to code, collaborate with others, and revert to previous versions if something goes wrong.</a:t>
            </a:r>
          </a:p>
          <a:p>
            <a:pPr>
              <a:buNone/>
            </a:pPr>
            <a:r>
              <a:rPr lang="en-US" dirty="0"/>
              <a:t>What makes Git stand out is that it’s </a:t>
            </a:r>
            <a:r>
              <a:rPr lang="en-US" b="1" dirty="0"/>
              <a:t>distributed</a:t>
            </a:r>
            <a:r>
              <a:rPr lang="en-US" dirty="0"/>
              <a:t> — meaning every developer has a full local copy of the code and its entire history. This decentralization increases resilience and speeds up development.</a:t>
            </a:r>
          </a:p>
          <a:p>
            <a:pPr>
              <a:buNone/>
            </a:pPr>
            <a:r>
              <a:rPr lang="en-US" dirty="0"/>
              <a:t>💡 </a:t>
            </a:r>
            <a:r>
              <a:rPr lang="en-US" i="1" dirty="0"/>
              <a:t>Think of Git as a journal for your code — every commit is a new entry, and you can always flip back in time to see who did what, when, and why.</a:t>
            </a:r>
            <a:endParaRPr lang="en-US" dirty="0"/>
          </a:p>
          <a:p>
            <a:pPr>
              <a:buNone/>
            </a:pPr>
            <a:r>
              <a:rPr lang="en-US" b="1" dirty="0"/>
              <a:t>🎬 Slide 2: History of Git</a:t>
            </a:r>
          </a:p>
          <a:p>
            <a:pPr>
              <a:buNone/>
            </a:pPr>
            <a:r>
              <a:rPr lang="en-US" dirty="0"/>
              <a:t>Before Git, most teams relied on centralized systems like CVS or Subversion (SVN), which made collaboration tricky and slow. In 2005, when the Linux kernel developers lost access to </a:t>
            </a:r>
            <a:r>
              <a:rPr lang="en-US" dirty="0" err="1"/>
              <a:t>BitKeeper</a:t>
            </a:r>
            <a:r>
              <a:rPr lang="en-US" dirty="0"/>
              <a:t>, Linus Torvalds took matters into his own hands.</a:t>
            </a:r>
          </a:p>
          <a:p>
            <a:pPr>
              <a:buNone/>
            </a:pPr>
            <a:r>
              <a:rPr lang="en-US" dirty="0"/>
              <a:t>He designed Git to be:</a:t>
            </a:r>
          </a:p>
          <a:p>
            <a:pPr>
              <a:buFont typeface="Arial" panose="020B0604020202020204" pitchFamily="34" charset="0"/>
              <a:buChar char="•"/>
            </a:pPr>
            <a:r>
              <a:rPr lang="en-US" b="1" dirty="0"/>
              <a:t>Fast</a:t>
            </a:r>
            <a:r>
              <a:rPr lang="en-US" dirty="0"/>
              <a:t> — optimized for high-performance</a:t>
            </a:r>
          </a:p>
          <a:p>
            <a:pPr>
              <a:buFont typeface="Arial" panose="020B0604020202020204" pitchFamily="34" charset="0"/>
              <a:buChar char="•"/>
            </a:pPr>
            <a:r>
              <a:rPr lang="en-US" b="1" dirty="0"/>
              <a:t>Secure</a:t>
            </a:r>
            <a:r>
              <a:rPr lang="en-US" dirty="0"/>
              <a:t> — using cryptographic hashing</a:t>
            </a:r>
          </a:p>
          <a:p>
            <a:pPr>
              <a:buFont typeface="Arial" panose="020B0604020202020204" pitchFamily="34" charset="0"/>
              <a:buChar char="•"/>
            </a:pPr>
            <a:r>
              <a:rPr lang="en-US" b="1" dirty="0"/>
              <a:t>Distributed</a:t>
            </a:r>
            <a:r>
              <a:rPr lang="en-US" dirty="0"/>
              <a:t> — with no single point of failure</a:t>
            </a:r>
          </a:p>
          <a:p>
            <a:pPr>
              <a:buFont typeface="Arial" panose="020B0604020202020204" pitchFamily="34" charset="0"/>
              <a:buChar char="•"/>
            </a:pPr>
            <a:r>
              <a:rPr lang="en-US" b="1" dirty="0"/>
              <a:t>Scalable</a:t>
            </a:r>
            <a:r>
              <a:rPr lang="en-US" dirty="0"/>
              <a:t> — able to handle massive repositories</a:t>
            </a:r>
          </a:p>
          <a:p>
            <a:pPr>
              <a:buNone/>
            </a:pPr>
            <a:r>
              <a:rPr lang="en-US" dirty="0"/>
              <a:t>This design made Git perfect for the open-source world and, eventually, for enterprise-scale development too.</a:t>
            </a:r>
          </a:p>
          <a:p>
            <a:pPr>
              <a:buNone/>
            </a:pPr>
            <a:r>
              <a:rPr lang="en-US" b="1" dirty="0"/>
              <a:t>🎬 Slide 3: Key Features of Git</a:t>
            </a:r>
          </a:p>
          <a:p>
            <a:pPr>
              <a:buNone/>
            </a:pPr>
            <a:r>
              <a:rPr lang="en-US" dirty="0"/>
              <a:t>Git’s feature set is tailored for how real developers work:</a:t>
            </a:r>
          </a:p>
          <a:p>
            <a:pPr>
              <a:buFont typeface="Arial" panose="020B0604020202020204" pitchFamily="34" charset="0"/>
              <a:buChar char="•"/>
            </a:pPr>
            <a:r>
              <a:rPr lang="en-US" b="1" dirty="0"/>
              <a:t>Distributed</a:t>
            </a:r>
            <a:r>
              <a:rPr lang="en-US" dirty="0"/>
              <a:t>: You can work offline, push your work later, and even contribute without internet.</a:t>
            </a:r>
          </a:p>
          <a:p>
            <a:pPr>
              <a:buFont typeface="Arial" panose="020B0604020202020204" pitchFamily="34" charset="0"/>
              <a:buChar char="•"/>
            </a:pPr>
            <a:r>
              <a:rPr lang="en-US" b="1" dirty="0"/>
              <a:t>Branching and Merging</a:t>
            </a:r>
            <a:r>
              <a:rPr lang="en-US" dirty="0"/>
              <a:t>: Creating and switching branches is fast and cheap. You can work on multiple features or fixes without disturbing the main codebase.</a:t>
            </a:r>
          </a:p>
          <a:p>
            <a:pPr>
              <a:buFont typeface="Arial" panose="020B0604020202020204" pitchFamily="34" charset="0"/>
              <a:buChar char="•"/>
            </a:pPr>
            <a:r>
              <a:rPr lang="en-US" b="1" dirty="0"/>
              <a:t>Data Integrity</a:t>
            </a:r>
            <a:r>
              <a:rPr lang="en-US" dirty="0"/>
              <a:t>: Each change is tracked using a SHA-1 hash — a unique identifier that prevents tampering.</a:t>
            </a:r>
          </a:p>
          <a:p>
            <a:pPr>
              <a:buFont typeface="Arial" panose="020B0604020202020204" pitchFamily="34" charset="0"/>
              <a:buChar char="•"/>
            </a:pPr>
            <a:r>
              <a:rPr lang="en-US" b="1" dirty="0"/>
              <a:t>Performance</a:t>
            </a:r>
            <a:r>
              <a:rPr lang="en-US" dirty="0"/>
              <a:t>: Git is designed to be fast even with thousands of files and commits.</a:t>
            </a:r>
          </a:p>
          <a:p>
            <a:pPr>
              <a:buFont typeface="Arial" panose="020B0604020202020204" pitchFamily="34" charset="0"/>
              <a:buChar char="•"/>
            </a:pPr>
            <a:r>
              <a:rPr lang="en-US" b="1" dirty="0"/>
              <a:t>Collaboration Tools</a:t>
            </a:r>
            <a:r>
              <a:rPr lang="en-US" dirty="0"/>
              <a:t>: Git works seamlessly with platforms that offer code reviews, issue tracking, and continuous integration.</a:t>
            </a:r>
          </a:p>
          <a:p>
            <a:pPr>
              <a:buNone/>
            </a:pPr>
            <a:r>
              <a:rPr lang="en-US" dirty="0"/>
              <a:t>🎯 </a:t>
            </a:r>
            <a:r>
              <a:rPr lang="en-US" i="1" dirty="0"/>
              <a:t>In short: Git supports solo </a:t>
            </a:r>
            <a:r>
              <a:rPr lang="en-US" i="1" dirty="0" err="1"/>
              <a:t>devs</a:t>
            </a:r>
            <a:r>
              <a:rPr lang="en-US" i="1" dirty="0"/>
              <a:t>, teams, and entire communities.</a:t>
            </a:r>
            <a:endParaRPr lang="en-US" dirty="0"/>
          </a:p>
          <a:p>
            <a:pPr>
              <a:buNone/>
            </a:pPr>
            <a:r>
              <a:rPr lang="en-US" b="1" dirty="0"/>
              <a:t>🎬 Slide 4: How Git Works Internally</a:t>
            </a:r>
          </a:p>
          <a:p>
            <a:pPr>
              <a:buNone/>
            </a:pPr>
            <a:r>
              <a:rPr lang="en-US" dirty="0"/>
              <a:t>Under the hood, Git treats your codebase as a series of </a:t>
            </a:r>
            <a:r>
              <a:rPr lang="en-US" b="1" dirty="0"/>
              <a:t>snapshots</a:t>
            </a:r>
            <a:r>
              <a:rPr lang="en-US" dirty="0"/>
              <a:t>, not just changes (diffs). Every time you commit, Git takes a picture of your project — but if files haven’t changed, Git just references the old ones. Efficient, right?</a:t>
            </a:r>
          </a:p>
          <a:p>
            <a:pPr>
              <a:buNone/>
            </a:pPr>
            <a:r>
              <a:rPr lang="en-US" dirty="0"/>
              <a:t>All of this is stored in Git’s </a:t>
            </a:r>
            <a:r>
              <a:rPr lang="en-US" b="1" dirty="0"/>
              <a:t>object database</a:t>
            </a:r>
            <a:r>
              <a:rPr lang="en-US" dirty="0"/>
              <a:t>:</a:t>
            </a:r>
          </a:p>
          <a:p>
            <a:pPr>
              <a:buFont typeface="Arial" panose="020B0604020202020204" pitchFamily="34" charset="0"/>
              <a:buChar char="•"/>
            </a:pPr>
            <a:r>
              <a:rPr lang="en-US" dirty="0"/>
              <a:t>Blobs hold file contents,</a:t>
            </a:r>
          </a:p>
          <a:p>
            <a:pPr>
              <a:buFont typeface="Arial" panose="020B0604020202020204" pitchFamily="34" charset="0"/>
              <a:buChar char="•"/>
            </a:pPr>
            <a:r>
              <a:rPr lang="en-US" dirty="0"/>
              <a:t>Trees represent folder structure,</a:t>
            </a:r>
          </a:p>
          <a:p>
            <a:pPr>
              <a:buFont typeface="Arial" panose="020B0604020202020204" pitchFamily="34" charset="0"/>
              <a:buChar char="•"/>
            </a:pPr>
            <a:r>
              <a:rPr lang="en-US" dirty="0"/>
              <a:t>Commits store snapshots and metadata,</a:t>
            </a:r>
          </a:p>
          <a:p>
            <a:pPr>
              <a:buFont typeface="Arial" panose="020B0604020202020204" pitchFamily="34" charset="0"/>
              <a:buChar char="•"/>
            </a:pPr>
            <a:r>
              <a:rPr lang="en-US" dirty="0"/>
              <a:t>Tags are human-readable references.</a:t>
            </a:r>
          </a:p>
          <a:p>
            <a:pPr>
              <a:buNone/>
            </a:pPr>
            <a:r>
              <a:rPr lang="en-US" dirty="0"/>
              <a:t>The use of SHA-1 hashes allows Git to verify the integrity of data and avoid duplication.</a:t>
            </a:r>
          </a:p>
          <a:p>
            <a:pPr>
              <a:buNone/>
            </a:pPr>
            <a:r>
              <a:rPr lang="en-US" dirty="0"/>
              <a:t>📦 </a:t>
            </a:r>
            <a:r>
              <a:rPr lang="en-US" i="1" dirty="0"/>
              <a:t>Git’s object model is why it's so reliable and space-efficient.</a:t>
            </a:r>
            <a:endParaRPr lang="en-US" dirty="0"/>
          </a:p>
          <a:p>
            <a:pPr>
              <a:buNone/>
            </a:pPr>
            <a:r>
              <a:rPr lang="en-US" b="1" dirty="0"/>
              <a:t>🎬 Slide 5: Core Concepts in Git</a:t>
            </a:r>
          </a:p>
          <a:p>
            <a:pPr>
              <a:buNone/>
            </a:pPr>
            <a:r>
              <a:rPr lang="en-US" dirty="0"/>
              <a:t>Here’s a breakdown of terms you’ll hear all the time:</a:t>
            </a:r>
          </a:p>
          <a:p>
            <a:pPr>
              <a:buFont typeface="Arial" panose="020B0604020202020204" pitchFamily="34" charset="0"/>
              <a:buChar char="•"/>
            </a:pPr>
            <a:r>
              <a:rPr lang="en-US" b="1" dirty="0"/>
              <a:t>Repository</a:t>
            </a:r>
            <a:r>
              <a:rPr lang="en-US" dirty="0"/>
              <a:t>: The full history of a project — your main workspace.</a:t>
            </a:r>
          </a:p>
          <a:p>
            <a:pPr>
              <a:buFont typeface="Arial" panose="020B0604020202020204" pitchFamily="34" charset="0"/>
              <a:buChar char="•"/>
            </a:pPr>
            <a:r>
              <a:rPr lang="en-US" b="1" dirty="0"/>
              <a:t>Commit</a:t>
            </a:r>
            <a:r>
              <a:rPr lang="en-US" dirty="0"/>
              <a:t>: A saved state of the code. Includes author info, time, and a message.</a:t>
            </a:r>
          </a:p>
          <a:p>
            <a:pPr>
              <a:buFont typeface="Arial" panose="020B0604020202020204" pitchFamily="34" charset="0"/>
              <a:buChar char="•"/>
            </a:pPr>
            <a:r>
              <a:rPr lang="en-US" b="1" dirty="0"/>
              <a:t>Branch</a:t>
            </a:r>
            <a:r>
              <a:rPr lang="en-US" dirty="0"/>
              <a:t>: A pointer to a commit. You can branch out to test new ideas without affecting the main line.</a:t>
            </a:r>
          </a:p>
          <a:p>
            <a:pPr>
              <a:buFont typeface="Arial" panose="020B0604020202020204" pitchFamily="34" charset="0"/>
              <a:buChar char="•"/>
            </a:pPr>
            <a:r>
              <a:rPr lang="en-US" b="1" dirty="0"/>
              <a:t>Merge</a:t>
            </a:r>
            <a:r>
              <a:rPr lang="en-US" dirty="0"/>
              <a:t>: Combines code from different branches. If conflicts arise, Git asks you to resolve them.</a:t>
            </a:r>
          </a:p>
          <a:p>
            <a:pPr>
              <a:buFont typeface="Arial" panose="020B0604020202020204" pitchFamily="34" charset="0"/>
              <a:buChar char="•"/>
            </a:pPr>
            <a:r>
              <a:rPr lang="en-US" b="1" dirty="0"/>
              <a:t>Clone</a:t>
            </a:r>
            <a:r>
              <a:rPr lang="en-US" dirty="0"/>
              <a:t>: Makes a full copy of a remote repository.</a:t>
            </a:r>
          </a:p>
          <a:p>
            <a:pPr>
              <a:buFont typeface="Arial" panose="020B0604020202020204" pitchFamily="34" charset="0"/>
              <a:buChar char="•"/>
            </a:pPr>
            <a:r>
              <a:rPr lang="en-US" b="1" dirty="0"/>
              <a:t>Pull</a:t>
            </a:r>
            <a:r>
              <a:rPr lang="en-US" dirty="0"/>
              <a:t>: Brings changes from remote to local.</a:t>
            </a:r>
          </a:p>
          <a:p>
            <a:pPr>
              <a:buFont typeface="Arial" panose="020B0604020202020204" pitchFamily="34" charset="0"/>
              <a:buChar char="•"/>
            </a:pPr>
            <a:r>
              <a:rPr lang="en-US" b="1" dirty="0"/>
              <a:t>Push</a:t>
            </a:r>
            <a:r>
              <a:rPr lang="en-US" dirty="0"/>
              <a:t>: Sends your local commits to the remote server.</a:t>
            </a:r>
          </a:p>
          <a:p>
            <a:pPr>
              <a:buFont typeface="Arial" panose="020B0604020202020204" pitchFamily="34" charset="0"/>
              <a:buChar char="•"/>
            </a:pPr>
            <a:r>
              <a:rPr lang="en-US" b="1" dirty="0"/>
              <a:t>Staging Area</a:t>
            </a:r>
            <a:r>
              <a:rPr lang="en-US" dirty="0"/>
              <a:t>: A buffer zone where you review changes before committing.</a:t>
            </a:r>
          </a:p>
          <a:p>
            <a:pPr>
              <a:buFont typeface="Arial" panose="020B0604020202020204" pitchFamily="34" charset="0"/>
              <a:buChar char="•"/>
            </a:pPr>
            <a:r>
              <a:rPr lang="en-US" b="1" dirty="0"/>
              <a:t>HEAD</a:t>
            </a:r>
            <a:r>
              <a:rPr lang="en-US" dirty="0"/>
              <a:t>: Points to your current branch — it tells Git where you are in the repo history.</a:t>
            </a:r>
          </a:p>
          <a:p>
            <a:pPr>
              <a:buNone/>
            </a:pPr>
            <a:r>
              <a:rPr lang="en-US" dirty="0"/>
              <a:t>🧠 </a:t>
            </a:r>
            <a:r>
              <a:rPr lang="en-US" i="1" dirty="0"/>
              <a:t>Understanding these terms is like learning the alphabet of Git.</a:t>
            </a:r>
            <a:endParaRPr lang="en-US" dirty="0"/>
          </a:p>
          <a:p>
            <a:pPr>
              <a:buNone/>
            </a:pPr>
            <a:r>
              <a:rPr lang="en-US" b="1" dirty="0"/>
              <a:t>🎬 Slide 6: Git Architecture Overview</a:t>
            </a:r>
          </a:p>
          <a:p>
            <a:pPr>
              <a:buNone/>
            </a:pPr>
            <a:r>
              <a:rPr lang="en-US" dirty="0"/>
              <a:t>Git’s architecture follows a layered model:</a:t>
            </a:r>
          </a:p>
          <a:p>
            <a:pPr>
              <a:buFont typeface="+mj-lt"/>
              <a:buAutoNum type="arabicPeriod"/>
            </a:pPr>
            <a:r>
              <a:rPr lang="en-US" b="1" dirty="0"/>
              <a:t>Working Directory</a:t>
            </a:r>
            <a:r>
              <a:rPr lang="en-US" dirty="0"/>
              <a:t>: The files you're currently editing.</a:t>
            </a:r>
          </a:p>
          <a:p>
            <a:pPr>
              <a:buFont typeface="+mj-lt"/>
              <a:buAutoNum type="arabicPeriod"/>
            </a:pPr>
            <a:r>
              <a:rPr lang="en-US" b="1" dirty="0"/>
              <a:t>Staging Area</a:t>
            </a:r>
            <a:r>
              <a:rPr lang="en-US" dirty="0"/>
              <a:t>: Also known as the index. You decide which changes to include in the next commit.</a:t>
            </a:r>
          </a:p>
          <a:p>
            <a:pPr>
              <a:buFont typeface="+mj-lt"/>
              <a:buAutoNum type="arabicPeriod"/>
            </a:pPr>
            <a:r>
              <a:rPr lang="en-US" b="1" dirty="0"/>
              <a:t>Local Repository</a:t>
            </a:r>
            <a:r>
              <a:rPr lang="en-US" dirty="0"/>
              <a:t>: A full history of your code and commits, stored on your machine.</a:t>
            </a:r>
          </a:p>
          <a:p>
            <a:pPr>
              <a:buFont typeface="+mj-lt"/>
              <a:buAutoNum type="arabicPeriod"/>
            </a:pPr>
            <a:r>
              <a:rPr lang="en-US" b="1" dirty="0"/>
              <a:t>Remote Repository</a:t>
            </a:r>
            <a:r>
              <a:rPr lang="en-US" dirty="0"/>
              <a:t>: A shared repo on platforms like GitHub or GitLab.</a:t>
            </a:r>
          </a:p>
          <a:p>
            <a:pPr>
              <a:buNone/>
            </a:pPr>
            <a:r>
              <a:rPr lang="en-US" dirty="0"/>
              <a:t>This setup allows:</a:t>
            </a:r>
          </a:p>
          <a:p>
            <a:pPr>
              <a:buFont typeface="Arial" panose="020B0604020202020204" pitchFamily="34" charset="0"/>
              <a:buChar char="•"/>
            </a:pPr>
            <a:r>
              <a:rPr lang="en-US" dirty="0"/>
              <a:t>Offline coding</a:t>
            </a:r>
          </a:p>
          <a:p>
            <a:pPr>
              <a:buFont typeface="Arial" panose="020B0604020202020204" pitchFamily="34" charset="0"/>
              <a:buChar char="•"/>
            </a:pPr>
            <a:r>
              <a:rPr lang="en-US" dirty="0"/>
              <a:t>Selective commits</a:t>
            </a:r>
          </a:p>
          <a:p>
            <a:pPr>
              <a:buFont typeface="Arial" panose="020B0604020202020204" pitchFamily="34" charset="0"/>
              <a:buChar char="•"/>
            </a:pPr>
            <a:r>
              <a:rPr lang="en-US" dirty="0"/>
              <a:t>Full control over version history</a:t>
            </a:r>
          </a:p>
          <a:p>
            <a:pPr>
              <a:buNone/>
            </a:pPr>
            <a:r>
              <a:rPr lang="en-US" dirty="0"/>
              <a:t>💾 </a:t>
            </a:r>
            <a:r>
              <a:rPr lang="en-US" i="1" dirty="0"/>
              <a:t>It’s like having both draft mode and publish mode for your code.</a:t>
            </a:r>
            <a:endParaRPr lang="en-US" dirty="0"/>
          </a:p>
          <a:p>
            <a:pPr>
              <a:buNone/>
            </a:pPr>
            <a:r>
              <a:rPr lang="en-US" b="1" dirty="0"/>
              <a:t>🎬 Slide 7: Real-World Use Cases of Git</a:t>
            </a:r>
          </a:p>
          <a:p>
            <a:pPr>
              <a:buNone/>
            </a:pPr>
            <a:r>
              <a:rPr lang="en-US" dirty="0"/>
              <a:t>Git isn’t just theoretical — here’s how it powers real development:</a:t>
            </a:r>
          </a:p>
          <a:p>
            <a:pPr>
              <a:buFont typeface="Arial" panose="020B0604020202020204" pitchFamily="34" charset="0"/>
              <a:buChar char="•"/>
            </a:pPr>
            <a:r>
              <a:rPr lang="en-US" b="1" dirty="0"/>
              <a:t>Collaboration</a:t>
            </a:r>
            <a:r>
              <a:rPr lang="en-US" dirty="0"/>
              <a:t>: Different developers can work on different tasks without interfering.</a:t>
            </a:r>
          </a:p>
          <a:p>
            <a:pPr>
              <a:buFont typeface="Arial" panose="020B0604020202020204" pitchFamily="34" charset="0"/>
              <a:buChar char="•"/>
            </a:pPr>
            <a:r>
              <a:rPr lang="en-US" b="1" dirty="0"/>
              <a:t>Open Source</a:t>
            </a:r>
            <a:r>
              <a:rPr lang="en-US" dirty="0"/>
              <a:t>: People all over the world can contribute to a single project using pull requests.</a:t>
            </a:r>
          </a:p>
          <a:p>
            <a:pPr>
              <a:buFont typeface="Arial" panose="020B0604020202020204" pitchFamily="34" charset="0"/>
              <a:buChar char="•"/>
            </a:pPr>
            <a:r>
              <a:rPr lang="en-US" b="1" dirty="0"/>
              <a:t>Rollback</a:t>
            </a:r>
            <a:r>
              <a:rPr lang="en-US" dirty="0"/>
              <a:t>: A commit broke the app? Just revert to a previous version.</a:t>
            </a:r>
          </a:p>
          <a:p>
            <a:pPr>
              <a:buFont typeface="Arial" panose="020B0604020202020204" pitchFamily="34" charset="0"/>
              <a:buChar char="•"/>
            </a:pPr>
            <a:r>
              <a:rPr lang="en-US" b="1" dirty="0"/>
              <a:t>Code Reviews &amp; CI/CD</a:t>
            </a:r>
            <a:r>
              <a:rPr lang="en-US" dirty="0"/>
              <a:t>: Git integrates with tools to automate testing, deployment, and feedback loops.</a:t>
            </a:r>
          </a:p>
          <a:p>
            <a:pPr>
              <a:buFont typeface="Arial" panose="020B0604020202020204" pitchFamily="34" charset="0"/>
              <a:buChar char="•"/>
            </a:pPr>
            <a:r>
              <a:rPr lang="en-US" b="1" dirty="0"/>
              <a:t>Feature Isolation</a:t>
            </a:r>
            <a:r>
              <a:rPr lang="en-US" dirty="0"/>
              <a:t>: Work on risky features in separate branches. Merge only after validation.</a:t>
            </a:r>
          </a:p>
          <a:p>
            <a:pPr>
              <a:buNone/>
            </a:pPr>
            <a:r>
              <a:rPr lang="en-US" dirty="0"/>
              <a:t>🌍 </a:t>
            </a:r>
            <a:r>
              <a:rPr lang="en-US" i="1" dirty="0"/>
              <a:t>Whether it’s a startup or Google, Git plays a central role.</a:t>
            </a:r>
            <a:endParaRPr lang="en-US" dirty="0"/>
          </a:p>
          <a:p>
            <a:pPr>
              <a:buNone/>
            </a:pPr>
            <a:r>
              <a:rPr lang="en-US" b="1" dirty="0"/>
              <a:t>🎬 Slide 8: Advanced Git Topics</a:t>
            </a:r>
          </a:p>
          <a:p>
            <a:pPr>
              <a:buNone/>
            </a:pPr>
            <a:r>
              <a:rPr lang="en-US" dirty="0"/>
              <a:t>For intermediate to advanced users, Git offers even more power:</a:t>
            </a:r>
          </a:p>
          <a:p>
            <a:pPr>
              <a:buFont typeface="Arial" panose="020B0604020202020204" pitchFamily="34" charset="0"/>
              <a:buChar char="•"/>
            </a:pPr>
            <a:r>
              <a:rPr lang="en-US" b="1" dirty="0"/>
              <a:t>Rebase</a:t>
            </a:r>
            <a:r>
              <a:rPr lang="en-US" dirty="0"/>
              <a:t>: Clean up messy commit history. Especially useful before merging a feature branch.</a:t>
            </a:r>
          </a:p>
          <a:p>
            <a:pPr>
              <a:buFont typeface="Arial" panose="020B0604020202020204" pitchFamily="34" charset="0"/>
              <a:buChar char="•"/>
            </a:pPr>
            <a:r>
              <a:rPr lang="en-US" b="1" dirty="0"/>
              <a:t>Cherry-pick</a:t>
            </a:r>
            <a:r>
              <a:rPr lang="en-US" dirty="0"/>
              <a:t>: Want just one commit from another branch? Use cherry-pick instead of merging everything.</a:t>
            </a:r>
          </a:p>
          <a:p>
            <a:pPr>
              <a:buFont typeface="Arial" panose="020B0604020202020204" pitchFamily="34" charset="0"/>
              <a:buChar char="•"/>
            </a:pPr>
            <a:r>
              <a:rPr lang="en-US" b="1" dirty="0"/>
              <a:t>Hooks</a:t>
            </a:r>
            <a:r>
              <a:rPr lang="en-US" dirty="0"/>
              <a:t>: Automate actions like running tests or checking syntax before every commit.</a:t>
            </a:r>
          </a:p>
          <a:p>
            <a:pPr>
              <a:buFont typeface="Arial" panose="020B0604020202020204" pitchFamily="34" charset="0"/>
              <a:buChar char="•"/>
            </a:pPr>
            <a:r>
              <a:rPr lang="en-US" b="1" dirty="0"/>
              <a:t>Submodules</a:t>
            </a:r>
            <a:r>
              <a:rPr lang="en-US" dirty="0"/>
              <a:t>: Need to include one Git repo inside another (e.g., a library)? Submodules let you do that cleanly.</a:t>
            </a:r>
          </a:p>
          <a:p>
            <a:pPr>
              <a:buNone/>
            </a:pPr>
            <a:r>
              <a:rPr lang="en-US" dirty="0"/>
              <a:t>⚙️ </a:t>
            </a:r>
            <a:r>
              <a:rPr lang="en-US" i="1" dirty="0"/>
              <a:t>These tools give developers precision control over how code evolves.</a:t>
            </a:r>
            <a:endParaRPr lang="en-US" dirty="0"/>
          </a:p>
          <a:p>
            <a:pPr>
              <a:buNone/>
            </a:pPr>
            <a:r>
              <a:rPr lang="en-US" b="1" dirty="0"/>
              <a:t>🎬 Slide 9: Popular Git Platforms</a:t>
            </a:r>
          </a:p>
          <a:p>
            <a:pPr>
              <a:buNone/>
            </a:pPr>
            <a:r>
              <a:rPr lang="en-US" dirty="0"/>
              <a:t>Git on its own is powerful, but paired with platforms — it becomes unstoppable:</a:t>
            </a:r>
          </a:p>
          <a:p>
            <a:pPr>
              <a:buFont typeface="Arial" panose="020B0604020202020204" pitchFamily="34" charset="0"/>
              <a:buChar char="•"/>
            </a:pPr>
            <a:r>
              <a:rPr lang="en-US" b="1" dirty="0"/>
              <a:t>GitHub</a:t>
            </a:r>
            <a:r>
              <a:rPr lang="en-US" dirty="0"/>
              <a:t>: Great for open-source and team collaboration. Offers GitHub Actions for automation, and project boards for planning.</a:t>
            </a:r>
          </a:p>
          <a:p>
            <a:pPr>
              <a:buFont typeface="Arial" panose="020B0604020202020204" pitchFamily="34" charset="0"/>
              <a:buChar char="•"/>
            </a:pPr>
            <a:r>
              <a:rPr lang="en-US" b="1" dirty="0"/>
              <a:t>GitLab</a:t>
            </a:r>
            <a:r>
              <a:rPr lang="en-US" dirty="0"/>
              <a:t>: More than just Git hosting — it’s a full DevOps suite with built-in CI/CD, container registry, and security scanning.</a:t>
            </a:r>
          </a:p>
          <a:p>
            <a:pPr>
              <a:buFont typeface="Arial" panose="020B0604020202020204" pitchFamily="34" charset="0"/>
              <a:buChar char="•"/>
            </a:pPr>
            <a:r>
              <a:rPr lang="en-US" b="1" dirty="0"/>
              <a:t>Bitbucket</a:t>
            </a:r>
            <a:r>
              <a:rPr lang="en-US" dirty="0"/>
              <a:t>: Ideal for companies using Jira or Trello. Deep Atlassian integration.</a:t>
            </a:r>
          </a:p>
          <a:p>
            <a:pPr>
              <a:buFont typeface="Arial" panose="020B0604020202020204" pitchFamily="34" charset="0"/>
              <a:buChar char="•"/>
            </a:pPr>
            <a:r>
              <a:rPr lang="en-US" b="1" dirty="0"/>
              <a:t>Azure DevOps</a:t>
            </a:r>
            <a:r>
              <a:rPr lang="en-US" dirty="0"/>
              <a:t>: Microsoft’s all-in-one solution — perfect for enterprise CI/CD, test management, and backlog planning.</a:t>
            </a:r>
          </a:p>
          <a:p>
            <a:pPr>
              <a:buNone/>
            </a:pPr>
            <a:r>
              <a:rPr lang="en-US" dirty="0"/>
              <a:t>🛠️ </a:t>
            </a:r>
            <a:r>
              <a:rPr lang="en-US" i="1" dirty="0"/>
              <a:t>These tools turn Git into a complete software delivery pipeline.</a:t>
            </a:r>
            <a:endParaRPr lang="en-US" dirty="0"/>
          </a:p>
          <a:p>
            <a:pPr>
              <a:buNone/>
            </a:pPr>
            <a:r>
              <a:rPr lang="en-US" b="1" dirty="0"/>
              <a:t>🎬 Slide 10: Git vs Other Version Control Systems</a:t>
            </a:r>
          </a:p>
          <a:p>
            <a:pPr>
              <a:buNone/>
            </a:pPr>
            <a:r>
              <a:rPr lang="en-US" dirty="0"/>
              <a:t>Let’s compare Git with SVN — a classic centralized VCS:</a:t>
            </a:r>
          </a:p>
          <a:p>
            <a:pPr>
              <a:buNone/>
            </a:pPr>
            <a:r>
              <a:rPr lang="en-US" dirty="0" err="1"/>
              <a:t>FeatureGitSVN</a:t>
            </a:r>
            <a:r>
              <a:rPr lang="en-US" b="1" dirty="0" err="1"/>
              <a:t>Type</a:t>
            </a:r>
            <a:r>
              <a:rPr lang="en-US" dirty="0" err="1"/>
              <a:t>DistributedCentralized</a:t>
            </a:r>
            <a:r>
              <a:rPr lang="en-US" b="1" dirty="0" err="1"/>
              <a:t>Speed</a:t>
            </a:r>
            <a:r>
              <a:rPr lang="en-US" dirty="0" err="1"/>
              <a:t>Very</a:t>
            </a:r>
            <a:r>
              <a:rPr lang="en-US" dirty="0"/>
              <a:t> </a:t>
            </a:r>
            <a:r>
              <a:rPr lang="en-US" dirty="0" err="1"/>
              <a:t>FastServer</a:t>
            </a:r>
            <a:r>
              <a:rPr lang="en-US" dirty="0"/>
              <a:t> </a:t>
            </a:r>
            <a:r>
              <a:rPr lang="en-US" dirty="0" err="1"/>
              <a:t>Dependent</a:t>
            </a:r>
            <a:r>
              <a:rPr lang="en-US" b="1" dirty="0" err="1"/>
              <a:t>Offline</a:t>
            </a:r>
            <a:r>
              <a:rPr lang="en-US" b="1" dirty="0"/>
              <a:t> </a:t>
            </a:r>
            <a:r>
              <a:rPr lang="en-US" b="1" dirty="0" err="1"/>
              <a:t>Work</a:t>
            </a:r>
            <a:r>
              <a:rPr lang="en-US" dirty="0" err="1"/>
              <a:t>YesNo</a:t>
            </a:r>
            <a:r>
              <a:rPr lang="en-US" b="1" dirty="0" err="1"/>
              <a:t>Branching</a:t>
            </a:r>
            <a:r>
              <a:rPr lang="en-US" dirty="0" err="1"/>
              <a:t>LightweightHeavyweight</a:t>
            </a:r>
            <a:r>
              <a:rPr lang="en-US" b="1" dirty="0" err="1"/>
              <a:t>Data</a:t>
            </a:r>
            <a:r>
              <a:rPr lang="en-US" b="1" dirty="0"/>
              <a:t> </a:t>
            </a:r>
            <a:r>
              <a:rPr lang="en-US" b="1" dirty="0" err="1"/>
              <a:t>Integrity</a:t>
            </a:r>
            <a:r>
              <a:rPr lang="en-US" dirty="0" err="1"/>
              <a:t>Strong</a:t>
            </a:r>
            <a:r>
              <a:rPr lang="en-US" dirty="0"/>
              <a:t> (SHA-1)Weaker</a:t>
            </a:r>
          </a:p>
          <a:p>
            <a:pPr>
              <a:buNone/>
            </a:pPr>
            <a:r>
              <a:rPr lang="en-US" dirty="0"/>
              <a:t>So, Git gives you:</a:t>
            </a:r>
          </a:p>
          <a:p>
            <a:pPr>
              <a:buFont typeface="Arial" panose="020B0604020202020204" pitchFamily="34" charset="0"/>
              <a:buChar char="•"/>
            </a:pPr>
            <a:r>
              <a:rPr lang="en-US" b="1" dirty="0"/>
              <a:t>Independence</a:t>
            </a:r>
            <a:r>
              <a:rPr lang="en-US" dirty="0"/>
              <a:t>: Work without relying on a central server.</a:t>
            </a:r>
          </a:p>
          <a:p>
            <a:pPr>
              <a:buFont typeface="Arial" panose="020B0604020202020204" pitchFamily="34" charset="0"/>
              <a:buChar char="•"/>
            </a:pPr>
            <a:r>
              <a:rPr lang="en-US" b="1" dirty="0"/>
              <a:t>Speed</a:t>
            </a:r>
            <a:r>
              <a:rPr lang="en-US" dirty="0"/>
              <a:t>: No waiting on network calls to commit.</a:t>
            </a:r>
          </a:p>
          <a:p>
            <a:pPr>
              <a:buFont typeface="Arial" panose="020B0604020202020204" pitchFamily="34" charset="0"/>
              <a:buChar char="•"/>
            </a:pPr>
            <a:r>
              <a:rPr lang="en-US" b="1" dirty="0"/>
              <a:t>Better branching</a:t>
            </a:r>
            <a:r>
              <a:rPr lang="en-US" dirty="0"/>
              <a:t>: Quickly create, test, and delete branches.</a:t>
            </a:r>
          </a:p>
          <a:p>
            <a:pPr>
              <a:buFont typeface="Arial" panose="020B0604020202020204" pitchFamily="34" charset="0"/>
              <a:buChar char="•"/>
            </a:pPr>
            <a:r>
              <a:rPr lang="en-US" b="1" dirty="0"/>
              <a:t>Security</a:t>
            </a:r>
            <a:r>
              <a:rPr lang="en-US" dirty="0"/>
              <a:t>: Every change is verifiable through hashes.</a:t>
            </a:r>
          </a:p>
          <a:p>
            <a:endParaRPr lang="en-US" dirty="0"/>
          </a:p>
        </p:txBody>
      </p:sp>
      <p:sp>
        <p:nvSpPr>
          <p:cNvPr id="4" name="Slide Number Placeholder 3"/>
          <p:cNvSpPr>
            <a:spLocks noGrp="1"/>
          </p:cNvSpPr>
          <p:nvPr>
            <p:ph type="sldNum" sz="quarter" idx="5"/>
          </p:nvPr>
        </p:nvSpPr>
        <p:spPr/>
        <p:txBody>
          <a:bodyPr/>
          <a:lstStyle/>
          <a:p>
            <a:fld id="{45297374-CC13-4020-9D76-A76E9A48E47D}" type="slidenum">
              <a:rPr lang="en-US" smtClean="0"/>
              <a:t>1</a:t>
            </a:fld>
            <a:endParaRPr lang="en-US"/>
          </a:p>
        </p:txBody>
      </p:sp>
    </p:spTree>
    <p:extLst>
      <p:ext uri="{BB962C8B-B14F-4D97-AF65-F5344CB8AC3E}">
        <p14:creationId xmlns:p14="http://schemas.microsoft.com/office/powerpoint/2010/main" val="39747982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a:p>
            <a:r>
              <a:rPr lang="en-US" dirty="0"/>
              <a:t>  "</a:t>
            </a:r>
            <a:r>
              <a:rPr lang="en-US" dirty="0" err="1"/>
              <a:t>videoFile</a:t>
            </a:r>
            <a:r>
              <a:rPr lang="en-US" dirty="0"/>
              <a:t>": "C:/Users/YourName/Videos/git-interview-questions.mp4",</a:t>
            </a:r>
          </a:p>
          <a:p>
            <a:r>
              <a:rPr lang="en-US" dirty="0"/>
              <a:t>  "title": "🧠 Crack Git Interview Questions Like a Pro! 🔥 (For Devs &amp; Engineers)",</a:t>
            </a:r>
          </a:p>
          <a:p>
            <a:r>
              <a:rPr lang="en-US" dirty="0"/>
              <a:t>  "description": "💡 Master Git for Interviews with this complete guide! Whether you're preparing for software engineering interviews or just want to solidify your Git fundamentals, this video has everything you need:\n\n📌 **Topics Covered:**\n- ✅ What is Git?\n- 🕰️ History of Git\n- 🚀 Key Features of Git\n- 🔍 How Git Works Internally\n- 🧩 Core Git Concepts (Commit, Branch, Merge, etc.)\n- 🏗️ Git Architecture Explained\n- 🌐 Real-World Use Cases\n- 🧠 Advanced Git Topics (Rebase, Cherry-pick, Hooks, Submodules)\n- 🛠️ Popular Git Platforms (GitHub, GitLab, Bitbucket, etc.)\n- ⚖️ Git vs SVN - Comparison Table\n\n💥 Whether you're a beginner or preparing for senior-level interviews, this video is packed with practical and theoretical knowledge.\n\n👉 Don't forget to Like 👍, Share 🔁, and Subscribe 🔔 for more interview prep content!\n\</a:t>
            </a:r>
            <a:r>
              <a:rPr lang="en-US" dirty="0" err="1"/>
              <a:t>n#Git</a:t>
            </a:r>
            <a:r>
              <a:rPr lang="en-US" dirty="0"/>
              <a:t> #GitInterviewQuestions #VersionControl #DevOps #GitHub #CodingInterviews #SoftwareEngineer #GitForBeginners #LearnGit #TechInterviews #CrackTheInterview",</a:t>
            </a:r>
          </a:p>
          <a:p>
            <a:r>
              <a:rPr lang="en-US" dirty="0"/>
              <a:t>  "tags": [</a:t>
            </a:r>
          </a:p>
          <a:p>
            <a:r>
              <a:rPr lang="en-US" dirty="0"/>
              <a:t>    "Git",</a:t>
            </a:r>
          </a:p>
          <a:p>
            <a:r>
              <a:rPr lang="en-US" dirty="0"/>
              <a:t>    "Git tutorial",</a:t>
            </a:r>
          </a:p>
          <a:p>
            <a:r>
              <a:rPr lang="en-US" dirty="0"/>
              <a:t>    "Git interview questions",</a:t>
            </a:r>
          </a:p>
          <a:p>
            <a:r>
              <a:rPr lang="en-US" dirty="0"/>
              <a:t>    "Version control",</a:t>
            </a:r>
          </a:p>
          <a:p>
            <a:r>
              <a:rPr lang="en-US" dirty="0"/>
              <a:t>    "Git for beginners",</a:t>
            </a:r>
          </a:p>
          <a:p>
            <a:r>
              <a:rPr lang="en-US" dirty="0"/>
              <a:t>    "GitHub",</a:t>
            </a:r>
          </a:p>
          <a:p>
            <a:r>
              <a:rPr lang="en-US" dirty="0"/>
              <a:t>    "GitLab",</a:t>
            </a:r>
          </a:p>
          <a:p>
            <a:r>
              <a:rPr lang="en-US" dirty="0"/>
              <a:t>    "Tech interview prep",</a:t>
            </a:r>
          </a:p>
          <a:p>
            <a:r>
              <a:rPr lang="en-US" dirty="0"/>
              <a:t>    "Software engineering",</a:t>
            </a:r>
          </a:p>
          <a:p>
            <a:r>
              <a:rPr lang="en-US" dirty="0"/>
              <a:t>    "Git architecture",</a:t>
            </a:r>
          </a:p>
          <a:p>
            <a:r>
              <a:rPr lang="en-US" dirty="0"/>
              <a:t>    "Advanced Git",</a:t>
            </a:r>
          </a:p>
          <a:p>
            <a:r>
              <a:rPr lang="en-US" dirty="0"/>
              <a:t>    "Git commands",</a:t>
            </a:r>
          </a:p>
          <a:p>
            <a:r>
              <a:rPr lang="en-US" dirty="0"/>
              <a:t>    "DevOps",</a:t>
            </a:r>
          </a:p>
          <a:p>
            <a:r>
              <a:rPr lang="en-US" dirty="0"/>
              <a:t>    "Git vs SVN"</a:t>
            </a:r>
          </a:p>
          <a:p>
            <a:r>
              <a:rPr lang="en-US" dirty="0"/>
              <a:t>  ],</a:t>
            </a:r>
          </a:p>
          <a:p>
            <a:r>
              <a:rPr lang="en-US" dirty="0"/>
              <a:t>  "</a:t>
            </a:r>
            <a:r>
              <a:rPr lang="en-US" dirty="0" err="1"/>
              <a:t>categoryName</a:t>
            </a:r>
            <a:r>
              <a:rPr lang="en-US" dirty="0"/>
              <a:t>": "Education",</a:t>
            </a:r>
          </a:p>
          <a:p>
            <a:r>
              <a:rPr lang="en-US" dirty="0"/>
              <a:t>  "</a:t>
            </a:r>
            <a:r>
              <a:rPr lang="en-US" dirty="0" err="1"/>
              <a:t>privacyStatus</a:t>
            </a:r>
            <a:r>
              <a:rPr lang="en-US" dirty="0"/>
              <a:t>": "public",</a:t>
            </a:r>
          </a:p>
          <a:p>
            <a:r>
              <a:rPr lang="en-US" dirty="0"/>
              <a:t>  "thumbnail": "C:/Users/YourName/Videos/git-thumbnail.png",</a:t>
            </a:r>
          </a:p>
          <a:p>
            <a:r>
              <a:rPr lang="en-US" dirty="0"/>
              <a:t>  "</a:t>
            </a:r>
            <a:r>
              <a:rPr lang="en-US" dirty="0" err="1"/>
              <a:t>playlistName</a:t>
            </a:r>
            <a:r>
              <a:rPr lang="en-US" dirty="0"/>
              <a:t>": "Git Interview Prep",</a:t>
            </a:r>
          </a:p>
          <a:p>
            <a:r>
              <a:rPr lang="en-US" dirty="0"/>
              <a:t>  "</a:t>
            </a:r>
            <a:r>
              <a:rPr lang="en-US" dirty="0" err="1"/>
              <a:t>publishAt</a:t>
            </a:r>
            <a:r>
              <a:rPr lang="en-US" dirty="0"/>
              <a:t>": "2025-04-12 10:00:00",</a:t>
            </a:r>
          </a:p>
          <a:p>
            <a:r>
              <a:rPr lang="en-US" dirty="0"/>
              <a:t>  "</a:t>
            </a:r>
            <a:r>
              <a:rPr lang="en-US" dirty="0" err="1"/>
              <a:t>madeForKids</a:t>
            </a:r>
            <a:r>
              <a:rPr lang="en-US" dirty="0"/>
              <a:t>": false,</a:t>
            </a:r>
          </a:p>
          <a:p>
            <a:r>
              <a:rPr lang="en-US" dirty="0"/>
              <a:t>  "</a:t>
            </a:r>
            <a:r>
              <a:rPr lang="en-US" dirty="0" err="1"/>
              <a:t>ageRestriction</a:t>
            </a:r>
            <a:r>
              <a:rPr lang="en-US" dirty="0"/>
              <a:t>": false</a:t>
            </a:r>
          </a:p>
          <a:p>
            <a:r>
              <a:rPr lang="en-US"/>
              <a:t>}</a:t>
            </a:r>
            <a:endParaRPr lang="en-US" dirty="0"/>
          </a:p>
        </p:txBody>
      </p:sp>
      <p:sp>
        <p:nvSpPr>
          <p:cNvPr id="4" name="Slide Number Placeholder 3"/>
          <p:cNvSpPr>
            <a:spLocks noGrp="1"/>
          </p:cNvSpPr>
          <p:nvPr>
            <p:ph type="sldNum" sz="quarter" idx="5"/>
          </p:nvPr>
        </p:nvSpPr>
        <p:spPr/>
        <p:txBody>
          <a:bodyPr/>
          <a:lstStyle/>
          <a:p>
            <a:fld id="{45297374-CC13-4020-9D76-A76E9A48E47D}" type="slidenum">
              <a:rPr lang="en-US" smtClean="0"/>
              <a:t>2</a:t>
            </a:fld>
            <a:endParaRPr lang="en-US"/>
          </a:p>
        </p:txBody>
      </p:sp>
    </p:spTree>
    <p:extLst>
      <p:ext uri="{BB962C8B-B14F-4D97-AF65-F5344CB8AC3E}">
        <p14:creationId xmlns:p14="http://schemas.microsoft.com/office/powerpoint/2010/main" val="10050312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2700" y="0"/>
            <a:ext cx="9173370" cy="5142161"/>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019299" y="1403349"/>
            <a:ext cx="5111752" cy="1136650"/>
          </a:xfrm>
        </p:spPr>
        <p:txBody>
          <a:bodyPr anchor="b">
            <a:noAutofit/>
          </a:bodyPr>
          <a:lstStyle>
            <a:lvl1pPr algn="ctr">
              <a:defRPr sz="4050">
                <a:effectLst/>
              </a:defRPr>
            </a:lvl1pPr>
          </a:lstStyle>
          <a:p>
            <a:r>
              <a:rPr lang="en-US"/>
              <a:t>Click to edit Master title style</a:t>
            </a:r>
            <a:endParaRPr lang="en-US" dirty="0"/>
          </a:p>
        </p:txBody>
      </p:sp>
      <p:sp>
        <p:nvSpPr>
          <p:cNvPr id="3" name="Subtitle 2"/>
          <p:cNvSpPr>
            <a:spLocks noGrp="1"/>
          </p:cNvSpPr>
          <p:nvPr>
            <p:ph type="subTitle" idx="1"/>
          </p:nvPr>
        </p:nvSpPr>
        <p:spPr>
          <a:xfrm>
            <a:off x="2019299" y="2743198"/>
            <a:ext cx="5111752" cy="990602"/>
          </a:xfrm>
        </p:spPr>
        <p:txBody>
          <a:bodyPr anchor="t">
            <a:normAutofit/>
          </a:bodyPr>
          <a:lstStyle>
            <a:lvl1pPr marL="0" indent="0" algn="ctr">
              <a:buNone/>
              <a:defRPr sz="1575">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5987425" y="3778247"/>
            <a:ext cx="673100" cy="209550"/>
          </a:xfrm>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a:xfrm>
            <a:off x="2019298" y="3778247"/>
            <a:ext cx="3910976" cy="209550"/>
          </a:xfrm>
        </p:spPr>
        <p:txBody>
          <a:bodyPr/>
          <a:lstStyle/>
          <a:p>
            <a:endParaRPr lang="en-US"/>
          </a:p>
        </p:txBody>
      </p:sp>
      <p:sp>
        <p:nvSpPr>
          <p:cNvPr id="6" name="Slide Number Placeholder 5"/>
          <p:cNvSpPr>
            <a:spLocks noGrp="1"/>
          </p:cNvSpPr>
          <p:nvPr>
            <p:ph type="sldNum" sz="quarter" idx="12"/>
          </p:nvPr>
        </p:nvSpPr>
        <p:spPr>
          <a:xfrm>
            <a:off x="6717676" y="3778247"/>
            <a:ext cx="413375" cy="209550"/>
          </a:xfrm>
        </p:spPr>
        <p:txBody>
          <a:bodyPr/>
          <a:lstStyle/>
          <a:p>
            <a:fld id="{C1FF6DA9-008F-8B48-92A6-B652298478BF}" type="slidenum">
              <a:rPr lang="en-US" smtClean="0"/>
              <a:t>‹#›</a:t>
            </a:fld>
            <a:endParaRPr lang="en-US"/>
          </a:p>
        </p:txBody>
      </p:sp>
      <p:cxnSp>
        <p:nvCxnSpPr>
          <p:cNvPr id="15" name="Straight Connector 14"/>
          <p:cNvCxnSpPr/>
          <p:nvPr/>
        </p:nvCxnSpPr>
        <p:spPr>
          <a:xfrm>
            <a:off x="2019299" y="2641598"/>
            <a:ext cx="5111751"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91802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1551" y="3611561"/>
            <a:ext cx="7207250" cy="425054"/>
          </a:xfrm>
        </p:spPr>
        <p:txBody>
          <a:bodyPr anchor="b">
            <a:normAutofit/>
          </a:bodyPr>
          <a:lstStyle>
            <a:lvl1pPr algn="ctr">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1070" y="781050"/>
            <a:ext cx="7579479" cy="2501902"/>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971551" y="4036615"/>
            <a:ext cx="7207250" cy="370284"/>
          </a:xfrm>
        </p:spPr>
        <p:txBody>
          <a:bodyPr>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651877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77901" y="736599"/>
            <a:ext cx="7194549" cy="2216151"/>
          </a:xfrm>
        </p:spPr>
        <p:txBody>
          <a:bodyPr anchor="ctr">
            <a:normAutofit/>
          </a:bodyPr>
          <a:lstStyle>
            <a:lvl1pPr algn="ctr">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977901" y="3257550"/>
            <a:ext cx="7194549" cy="11493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5" name="Straight Connector 14"/>
          <p:cNvCxnSpPr/>
          <p:nvPr/>
        </p:nvCxnSpPr>
        <p:spPr>
          <a:xfrm>
            <a:off x="1047127" y="3105149"/>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7697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60" y="736599"/>
            <a:ext cx="6972299" cy="1778001"/>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109" y="2514600"/>
            <a:ext cx="6629402" cy="438150"/>
          </a:xfrm>
        </p:spPr>
        <p:txBody>
          <a:bodyPr anchor="ctr">
            <a:normAutofit/>
          </a:bodyPr>
          <a:lstStyle>
            <a:lvl1pPr marL="0" indent="0" algn="r">
              <a:buFontTx/>
              <a:buNone/>
              <a:defRPr sz="1500"/>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971551" y="3257550"/>
            <a:ext cx="7207250" cy="11493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14" name="TextBox 13"/>
          <p:cNvSpPr txBox="1"/>
          <p:nvPr/>
        </p:nvSpPr>
        <p:spPr>
          <a:xfrm>
            <a:off x="646510" y="659971"/>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5" name="TextBox 14"/>
          <p:cNvSpPr txBox="1"/>
          <p:nvPr/>
        </p:nvSpPr>
        <p:spPr>
          <a:xfrm>
            <a:off x="7950200" y="2120903"/>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cxnSp>
        <p:nvCxnSpPr>
          <p:cNvPr id="19" name="Straight Connector 18"/>
          <p:cNvCxnSpPr/>
          <p:nvPr/>
        </p:nvCxnSpPr>
        <p:spPr>
          <a:xfrm>
            <a:off x="1047127" y="3105149"/>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61978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71552" y="2481436"/>
            <a:ext cx="7207251" cy="1101600"/>
          </a:xfrm>
        </p:spPr>
        <p:txBody>
          <a:bodyPr anchor="b">
            <a:normAutofit/>
          </a:bodyPr>
          <a:lstStyle>
            <a:lvl1pPr algn="l">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971551" y="3583036"/>
            <a:ext cx="7207251" cy="645300"/>
          </a:xfrm>
        </p:spPr>
        <p:txBody>
          <a:bodyPr anchor="t">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981093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084660" y="736599"/>
            <a:ext cx="6972299" cy="1682751"/>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971551" y="2729484"/>
            <a:ext cx="7207251" cy="665226"/>
          </a:xfrm>
        </p:spPr>
        <p:txBody>
          <a:bodyPr anchor="b">
            <a:normAutofit/>
          </a:bodyPr>
          <a:lstStyle>
            <a:lvl1pPr marL="0" indent="0" algn="l">
              <a:spcBef>
                <a:spcPts val="0"/>
              </a:spcBef>
              <a:buNone/>
              <a:defRPr sz="1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971551" y="3397250"/>
            <a:ext cx="7207251" cy="10096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12" name="TextBox 11"/>
          <p:cNvSpPr txBox="1"/>
          <p:nvPr/>
        </p:nvSpPr>
        <p:spPr>
          <a:xfrm>
            <a:off x="646510" y="659971"/>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3" name="TextBox 12"/>
          <p:cNvSpPr txBox="1"/>
          <p:nvPr/>
        </p:nvSpPr>
        <p:spPr>
          <a:xfrm>
            <a:off x="7950200" y="1949446"/>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cxnSp>
        <p:nvCxnSpPr>
          <p:cNvPr id="26" name="Straight Connector 25"/>
          <p:cNvCxnSpPr/>
          <p:nvPr/>
        </p:nvCxnSpPr>
        <p:spPr>
          <a:xfrm>
            <a:off x="1047127" y="257175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795711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971551" y="736599"/>
            <a:ext cx="7207250" cy="1682751"/>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971551" y="2722626"/>
            <a:ext cx="7207251" cy="630936"/>
          </a:xfrm>
        </p:spPr>
        <p:txBody>
          <a:bodyPr anchor="b">
            <a:normAutofit/>
          </a:bodyPr>
          <a:lstStyle>
            <a:lvl1pPr marL="0" indent="0" algn="l">
              <a:spcBef>
                <a:spcPts val="0"/>
              </a:spcBef>
              <a:buNone/>
              <a:defRPr sz="21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971550" y="3352800"/>
            <a:ext cx="7207253" cy="105410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5" name="Straight Connector 14"/>
          <p:cNvCxnSpPr/>
          <p:nvPr/>
        </p:nvCxnSpPr>
        <p:spPr>
          <a:xfrm>
            <a:off x="1047127" y="257175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103548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4" name="Straight Connector 13"/>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633136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9518" y="736599"/>
            <a:ext cx="1418171" cy="36703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71549" y="736599"/>
            <a:ext cx="5574769" cy="36703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4" name="Straight Connector 13"/>
          <p:cNvCxnSpPr/>
          <p:nvPr/>
        </p:nvCxnSpPr>
        <p:spPr>
          <a:xfrm>
            <a:off x="6647918" y="742950"/>
            <a:ext cx="0" cy="36576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55374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219432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11302" y="1314454"/>
            <a:ext cx="6119016" cy="1366886"/>
          </a:xfrm>
        </p:spPr>
        <p:txBody>
          <a:bodyPr anchor="b">
            <a:normAutofit/>
          </a:bodyPr>
          <a:lstStyle>
            <a:lvl1pPr algn="ctr">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1511300" y="2884539"/>
            <a:ext cx="6119018" cy="715910"/>
          </a:xfrm>
        </p:spPr>
        <p:txBody>
          <a:bodyPr anchor="t">
            <a:normAutofit/>
          </a:bodyPr>
          <a:lstStyle>
            <a:lvl1pPr marL="0" indent="0" algn="ctr">
              <a:buNone/>
              <a:defRPr sz="1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6" name="Straight Connector 15"/>
          <p:cNvCxnSpPr/>
          <p:nvPr/>
        </p:nvCxnSpPr>
        <p:spPr>
          <a:xfrm>
            <a:off x="1509542" y="2782939"/>
            <a:ext cx="6122535"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37760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73836" y="1920240"/>
            <a:ext cx="3538728" cy="248259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6008" y="1920240"/>
            <a:ext cx="3538728" cy="248259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265762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1550" y="1993900"/>
            <a:ext cx="3538728" cy="432197"/>
          </a:xfrm>
        </p:spPr>
        <p:txBody>
          <a:bodyPr anchor="b">
            <a:noAutofit/>
          </a:bodyPr>
          <a:lstStyle>
            <a:lvl1pPr marL="0" indent="0">
              <a:spcBef>
                <a:spcPts val="504"/>
              </a:spcBef>
              <a:spcAft>
                <a:spcPts val="450"/>
              </a:spcAft>
              <a:buNone/>
              <a:defRPr sz="21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71550" y="2432447"/>
            <a:ext cx="3538728" cy="197445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35503" y="1993900"/>
            <a:ext cx="3538728" cy="432197"/>
          </a:xfrm>
        </p:spPr>
        <p:txBody>
          <a:bodyPr anchor="b">
            <a:noAutofit/>
          </a:bodyPr>
          <a:lstStyle>
            <a:lvl1pPr marL="0" indent="0">
              <a:spcBef>
                <a:spcPts val="504"/>
              </a:spcBef>
              <a:spcAft>
                <a:spcPts val="450"/>
              </a:spcAft>
              <a:buNone/>
              <a:defRPr sz="21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35503" y="2432447"/>
            <a:ext cx="3538728" cy="197445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4/10/2025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cxnSp>
        <p:nvCxnSpPr>
          <p:cNvPr id="18" name="Straight Connector 17"/>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27462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4/10/2025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cxnSp>
        <p:nvCxnSpPr>
          <p:cNvPr id="14" name="Straight Connector 13"/>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13000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4/10/2025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77727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0359" y="1041401"/>
            <a:ext cx="2788841" cy="1028700"/>
          </a:xfrm>
        </p:spPr>
        <p:txBody>
          <a:bodyPr anchor="b">
            <a:normAutofit/>
          </a:bodyPr>
          <a:lstStyle>
            <a:lvl1pPr algn="ctr">
              <a:defRPr sz="1800" b="0"/>
            </a:lvl1pPr>
          </a:lstStyle>
          <a:p>
            <a:r>
              <a:rPr lang="en-US"/>
              <a:t>Click to edit Master title style</a:t>
            </a:r>
            <a:endParaRPr lang="en-US" dirty="0"/>
          </a:p>
        </p:txBody>
      </p:sp>
      <p:sp>
        <p:nvSpPr>
          <p:cNvPr id="3" name="Content Placeholder 2"/>
          <p:cNvSpPr>
            <a:spLocks noGrp="1"/>
          </p:cNvSpPr>
          <p:nvPr>
            <p:ph idx="1"/>
          </p:nvPr>
        </p:nvSpPr>
        <p:spPr>
          <a:xfrm>
            <a:off x="4064001" y="736599"/>
            <a:ext cx="4102100" cy="3670301"/>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70359" y="2273299"/>
            <a:ext cx="2788841" cy="1828803"/>
          </a:xfrm>
        </p:spPr>
        <p:txBody>
          <a:bodyPr anchor="t">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16" name="Straight Connector 15"/>
          <p:cNvCxnSpPr/>
          <p:nvPr/>
        </p:nvCxnSpPr>
        <p:spPr>
          <a:xfrm>
            <a:off x="1047127" y="2184400"/>
            <a:ext cx="26358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78873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1549" y="1412874"/>
            <a:ext cx="4681362" cy="1028700"/>
          </a:xfrm>
        </p:spPr>
        <p:txBody>
          <a:bodyPr anchor="b">
            <a:normAutofit/>
          </a:bodyPr>
          <a:lstStyle>
            <a:lvl1pPr algn="ctr">
              <a:defRPr sz="21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6071124" y="781050"/>
            <a:ext cx="2297510" cy="35814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971549" y="2441574"/>
            <a:ext cx="4681362" cy="1371600"/>
          </a:xfrm>
        </p:spPr>
        <p:txBody>
          <a:bodyPr anchor="t">
            <a:normAutofit/>
          </a:bodyPr>
          <a:lstStyle>
            <a:lvl1pPr marL="0" indent="0" algn="ctr">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63221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extLst>
              <a:ext uri="{BEBA8EAE-BF5A-486C-A8C5-ECC9F3942E4B}">
                <a14:imgProps xmlns:a14="http://schemas.microsoft.com/office/drawing/2010/main">
                  <a14:imgLayer r:embed="rId20">
                    <a14:imgEffect>
                      <a14:artisticPastelsSmooth/>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1802" y="0"/>
            <a:ext cx="9172472" cy="5142161"/>
            <a:chOff x="-15736" y="0"/>
            <a:chExt cx="12229962" cy="6856214"/>
          </a:xfrm>
        </p:grpSpPr>
        <p:pic>
          <p:nvPicPr>
            <p:cNvPr id="8" name="Picture 7" descr="HD-PanelContent.pn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2">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2">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971552" y="736600"/>
            <a:ext cx="7200897" cy="9779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71551" y="1917699"/>
            <a:ext cx="7200897" cy="2489202"/>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08126" y="4476750"/>
            <a:ext cx="1200150" cy="209550"/>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5BCAD085-E8A6-8845-BD4E-CB4CCA059FC4}" type="datetimeFigureOut">
              <a:rPr lang="en-US" smtClean="0"/>
              <a:t>4/10/2025</a:t>
            </a:fld>
            <a:endParaRPr lang="en-US"/>
          </a:p>
        </p:txBody>
      </p:sp>
      <p:sp>
        <p:nvSpPr>
          <p:cNvPr id="5" name="Footer Placeholder 4"/>
          <p:cNvSpPr>
            <a:spLocks noGrp="1"/>
          </p:cNvSpPr>
          <p:nvPr>
            <p:ph type="ftr" sz="quarter" idx="3"/>
          </p:nvPr>
        </p:nvSpPr>
        <p:spPr>
          <a:xfrm>
            <a:off x="971551" y="4476750"/>
            <a:ext cx="5479425" cy="209550"/>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7765426" y="4476750"/>
            <a:ext cx="407023" cy="209550"/>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1490303398"/>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ctr" defTabSz="342900" rtl="0" eaLnBrk="1" latinLnBrk="0" hangingPunct="1">
        <a:spcBef>
          <a:spcPct val="0"/>
        </a:spcBef>
        <a:buNone/>
        <a:defRPr sz="33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557213" indent="-214313" algn="l" defTabSz="342900" rtl="0" eaLnBrk="1" latinLnBrk="0" hangingPunct="1">
        <a:spcBef>
          <a:spcPct val="20000"/>
        </a:spcBef>
        <a:spcAft>
          <a:spcPts val="450"/>
        </a:spcAft>
        <a:buClr>
          <a:schemeClr val="accent1"/>
        </a:buClr>
        <a:buSzPct val="115000"/>
        <a:buFont typeface="Arial"/>
        <a:buChar char="•"/>
        <a:defRPr sz="1500" kern="1200" cap="none">
          <a:solidFill>
            <a:schemeClr val="tx1">
              <a:lumMod val="85000"/>
              <a:lumOff val="15000"/>
            </a:schemeClr>
          </a:solidFill>
          <a:effectLst/>
          <a:latin typeface="+mn-lt"/>
          <a:ea typeface="+mn-ea"/>
          <a:cs typeface="+mn-cs"/>
        </a:defRPr>
      </a:lvl2pPr>
      <a:lvl3pPr marL="900113" indent="-214313" algn="l" defTabSz="342900" rtl="0" eaLnBrk="1" latinLnBrk="0" hangingPunct="1">
        <a:spcBef>
          <a:spcPct val="20000"/>
        </a:spcBef>
        <a:spcAft>
          <a:spcPts val="450"/>
        </a:spcAft>
        <a:buClr>
          <a:schemeClr val="accent1"/>
        </a:buClr>
        <a:buSzPct val="115000"/>
        <a:buFont typeface="Arial"/>
        <a:buChar char="•"/>
        <a:defRPr sz="1350" kern="1200" cap="none">
          <a:solidFill>
            <a:schemeClr val="tx1">
              <a:lumMod val="85000"/>
              <a:lumOff val="15000"/>
            </a:schemeClr>
          </a:solidFill>
          <a:effectLst/>
          <a:latin typeface="+mn-lt"/>
          <a:ea typeface="+mn-ea"/>
          <a:cs typeface="+mn-cs"/>
        </a:defRPr>
      </a:lvl3pPr>
      <a:lvl4pPr marL="1157288" indent="-128588" algn="l" defTabSz="342900" rtl="0" eaLnBrk="1" latinLnBrk="0" hangingPunct="1">
        <a:spcBef>
          <a:spcPct val="20000"/>
        </a:spcBef>
        <a:spcAft>
          <a:spcPts val="45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1500188" indent="-128588"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5pPr>
      <a:lvl6pPr marL="18859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6pPr>
      <a:lvl7pPr marL="22288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7pPr>
      <a:lvl8pPr marL="25717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8pPr>
      <a:lvl9pPr marL="29146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dirty="0"/>
              <a:t>What is Git?</a:t>
            </a:r>
          </a:p>
        </p:txBody>
      </p:sp>
      <p:sp>
        <p:nvSpPr>
          <p:cNvPr id="3" name="Subtitle 2"/>
          <p:cNvSpPr>
            <a:spLocks noGrp="1"/>
          </p:cNvSpPr>
          <p:nvPr>
            <p:ph type="subTitle" idx="1"/>
          </p:nvPr>
        </p:nvSpPr>
        <p:spPr/>
        <p:txBody>
          <a:bodyPr>
            <a:normAutofit/>
          </a:bodyPr>
          <a:lstStyle/>
          <a:p>
            <a:r>
              <a:rPr lang="en-US" sz="2400" dirty="0"/>
              <a:t>Interview Questions - 1</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Popular Git Platforms</a:t>
            </a:r>
          </a:p>
        </p:txBody>
      </p:sp>
      <p:sp>
        <p:nvSpPr>
          <p:cNvPr id="3" name="Content Placeholder 2"/>
          <p:cNvSpPr>
            <a:spLocks noGrp="1"/>
          </p:cNvSpPr>
          <p:nvPr>
            <p:ph idx="1"/>
          </p:nvPr>
        </p:nvSpPr>
        <p:spPr/>
        <p:txBody>
          <a:bodyPr wrap="square">
            <a:normAutofit fontScale="70000" lnSpcReduction="20000"/>
          </a:bodyPr>
          <a:lstStyle/>
          <a:p>
            <a:endParaRPr/>
          </a:p>
          <a:p>
            <a:pPr>
              <a:defRPr sz="1800">
                <a:solidFill>
                  <a:srgbClr val="000000"/>
                </a:solidFill>
              </a:defRPr>
            </a:pPr>
            <a:r>
              <a:t>Several cloud-based platforms provide hosting, collaboration, and CI/CD tools built on top of Git:</a:t>
            </a:r>
          </a:p>
          <a:p>
            <a:pPr>
              <a:defRPr sz="1800">
                <a:solidFill>
                  <a:srgbClr val="000000"/>
                </a:solidFill>
              </a:defRPr>
            </a:pPr>
            <a:r>
              <a:t>- </a:t>
            </a:r>
            <a:r>
              <a:rPr b="1"/>
              <a:t>GitHub</a:t>
            </a:r>
            <a:r>
              <a:t>: The most popular Git platform, supports pull requests, actions, project boards, and integration with almost every tool.</a:t>
            </a:r>
          </a:p>
          <a:p>
            <a:pPr>
              <a:defRPr sz="1800">
                <a:solidFill>
                  <a:srgbClr val="000000"/>
                </a:solidFill>
              </a:defRPr>
            </a:pPr>
            <a:r>
              <a:t>- </a:t>
            </a:r>
            <a:r>
              <a:rPr b="1"/>
              <a:t>GitLab</a:t>
            </a:r>
            <a:r>
              <a:t>: Offers a full DevOps lifecycle, from planning and coding to deployment and monitoring.</a:t>
            </a:r>
          </a:p>
          <a:p>
            <a:pPr>
              <a:defRPr sz="1800">
                <a:solidFill>
                  <a:srgbClr val="000000"/>
                </a:solidFill>
              </a:defRPr>
            </a:pPr>
            <a:r>
              <a:t>- </a:t>
            </a:r>
            <a:r>
              <a:rPr b="1"/>
              <a:t>Bitbucket</a:t>
            </a:r>
            <a:r>
              <a:t>: Popular in enterprise environments, with integration into Atlassian tools like Jira.</a:t>
            </a:r>
          </a:p>
          <a:p>
            <a:pPr>
              <a:defRPr sz="1800">
                <a:solidFill>
                  <a:srgbClr val="000000"/>
                </a:solidFill>
              </a:defRPr>
            </a:pPr>
            <a:r>
              <a:t>- </a:t>
            </a:r>
            <a:r>
              <a:rPr b="1"/>
              <a:t>Azure DevOps</a:t>
            </a:r>
            <a:r>
              <a:t>: Microsoft’s platform that combines Git with full CI/CD pipelines, backlog tracking, and test management.</a:t>
            </a:r>
          </a:p>
          <a:p>
            <a:pPr>
              <a:defRPr sz="1800">
                <a:solidFill>
                  <a:srgbClr val="000000"/>
                </a:solidFill>
              </a:defRPr>
            </a:pPr>
            <a:r>
              <a:t>These platforms enhance Git by adding visual interfaces, user management, automation pipelines, and team collaboration tools.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910" y="393700"/>
            <a:ext cx="7200897" cy="977900"/>
          </a:xfrm>
        </p:spPr>
        <p:txBody>
          <a:bodyPr/>
          <a:lstStyle/>
          <a:p>
            <a:r>
              <a:rPr dirty="0"/>
              <a:t>Git vs Other Version Control Systems</a:t>
            </a:r>
          </a:p>
        </p:txBody>
      </p:sp>
      <p:graphicFrame>
        <p:nvGraphicFramePr>
          <p:cNvPr id="3" name="Table 2"/>
          <p:cNvGraphicFramePr>
            <a:graphicFrameLocks noGrp="1"/>
          </p:cNvGraphicFramePr>
          <p:nvPr>
            <p:extLst>
              <p:ext uri="{D42A27DB-BD31-4B8C-83A1-F6EECF244321}">
                <p14:modId xmlns:p14="http://schemas.microsoft.com/office/powerpoint/2010/main" val="321826795"/>
              </p:ext>
            </p:extLst>
          </p:nvPr>
        </p:nvGraphicFramePr>
        <p:xfrm>
          <a:off x="971552" y="1551213"/>
          <a:ext cx="7119255" cy="2971800"/>
        </p:xfrm>
        <a:graphic>
          <a:graphicData uri="http://schemas.openxmlformats.org/drawingml/2006/table">
            <a:tbl>
              <a:tblPr firstRow="1" bandRow="1">
                <a:tableStyleId>{5C22544A-7EE6-4342-B048-85BDC9FD1C3A}</a:tableStyleId>
              </a:tblPr>
              <a:tblGrid>
                <a:gridCol w="2373085">
                  <a:extLst>
                    <a:ext uri="{9D8B030D-6E8A-4147-A177-3AD203B41FA5}">
                      <a16:colId xmlns:a16="http://schemas.microsoft.com/office/drawing/2014/main" val="20000"/>
                    </a:ext>
                  </a:extLst>
                </a:gridCol>
                <a:gridCol w="2373085">
                  <a:extLst>
                    <a:ext uri="{9D8B030D-6E8A-4147-A177-3AD203B41FA5}">
                      <a16:colId xmlns:a16="http://schemas.microsoft.com/office/drawing/2014/main" val="20001"/>
                    </a:ext>
                  </a:extLst>
                </a:gridCol>
                <a:gridCol w="2373085">
                  <a:extLst>
                    <a:ext uri="{9D8B030D-6E8A-4147-A177-3AD203B41FA5}">
                      <a16:colId xmlns:a16="http://schemas.microsoft.com/office/drawing/2014/main" val="20002"/>
                    </a:ext>
                  </a:extLst>
                </a:gridCol>
              </a:tblGrid>
              <a:tr h="495300">
                <a:tc>
                  <a:txBody>
                    <a:bodyPr/>
                    <a:lstStyle/>
                    <a:p>
                      <a:pPr>
                        <a:defRPr b="1"/>
                      </a:pPr>
                      <a:r>
                        <a:rPr dirty="0"/>
                        <a:t>Feature</a:t>
                      </a:r>
                    </a:p>
                  </a:txBody>
                  <a:tcPr/>
                </a:tc>
                <a:tc>
                  <a:txBody>
                    <a:bodyPr/>
                    <a:lstStyle/>
                    <a:p>
                      <a:pPr>
                        <a:defRPr b="1"/>
                      </a:pPr>
                      <a:r>
                        <a:t>Git</a:t>
                      </a:r>
                    </a:p>
                  </a:txBody>
                  <a:tcPr/>
                </a:tc>
                <a:tc>
                  <a:txBody>
                    <a:bodyPr/>
                    <a:lstStyle/>
                    <a:p>
                      <a:pPr>
                        <a:defRPr b="1"/>
                      </a:pPr>
                      <a:r>
                        <a:t>SVN</a:t>
                      </a:r>
                    </a:p>
                  </a:txBody>
                  <a:tcPr/>
                </a:tc>
                <a:extLst>
                  <a:ext uri="{0D108BD9-81ED-4DB2-BD59-A6C34878D82A}">
                    <a16:rowId xmlns:a16="http://schemas.microsoft.com/office/drawing/2014/main" val="10000"/>
                  </a:ext>
                </a:extLst>
              </a:tr>
              <a:tr h="495300">
                <a:tc>
                  <a:txBody>
                    <a:bodyPr/>
                    <a:lstStyle/>
                    <a:p>
                      <a:r>
                        <a:t>Type</a:t>
                      </a:r>
                    </a:p>
                  </a:txBody>
                  <a:tcPr/>
                </a:tc>
                <a:tc>
                  <a:txBody>
                    <a:bodyPr/>
                    <a:lstStyle/>
                    <a:p>
                      <a:r>
                        <a:t>Distributed</a:t>
                      </a:r>
                    </a:p>
                  </a:txBody>
                  <a:tcPr/>
                </a:tc>
                <a:tc>
                  <a:txBody>
                    <a:bodyPr/>
                    <a:lstStyle/>
                    <a:p>
                      <a:r>
                        <a:t>Centralized</a:t>
                      </a:r>
                    </a:p>
                  </a:txBody>
                  <a:tcPr/>
                </a:tc>
                <a:extLst>
                  <a:ext uri="{0D108BD9-81ED-4DB2-BD59-A6C34878D82A}">
                    <a16:rowId xmlns:a16="http://schemas.microsoft.com/office/drawing/2014/main" val="10001"/>
                  </a:ext>
                </a:extLst>
              </a:tr>
              <a:tr h="495300">
                <a:tc>
                  <a:txBody>
                    <a:bodyPr/>
                    <a:lstStyle/>
                    <a:p>
                      <a:r>
                        <a:t>Speed</a:t>
                      </a:r>
                    </a:p>
                  </a:txBody>
                  <a:tcPr/>
                </a:tc>
                <a:tc>
                  <a:txBody>
                    <a:bodyPr/>
                    <a:lstStyle/>
                    <a:p>
                      <a:r>
                        <a:rPr dirty="0"/>
                        <a:t>Very Fast</a:t>
                      </a:r>
                    </a:p>
                  </a:txBody>
                  <a:tcPr/>
                </a:tc>
                <a:tc>
                  <a:txBody>
                    <a:bodyPr/>
                    <a:lstStyle/>
                    <a:p>
                      <a:r>
                        <a:t>Server Dependent</a:t>
                      </a:r>
                    </a:p>
                  </a:txBody>
                  <a:tcPr/>
                </a:tc>
                <a:extLst>
                  <a:ext uri="{0D108BD9-81ED-4DB2-BD59-A6C34878D82A}">
                    <a16:rowId xmlns:a16="http://schemas.microsoft.com/office/drawing/2014/main" val="10002"/>
                  </a:ext>
                </a:extLst>
              </a:tr>
              <a:tr h="495300">
                <a:tc>
                  <a:txBody>
                    <a:bodyPr/>
                    <a:lstStyle/>
                    <a:p>
                      <a:r>
                        <a:t>Offline Work</a:t>
                      </a:r>
                    </a:p>
                  </a:txBody>
                  <a:tcPr/>
                </a:tc>
                <a:tc>
                  <a:txBody>
                    <a:bodyPr/>
                    <a:lstStyle/>
                    <a:p>
                      <a:r>
                        <a:t>Yes</a:t>
                      </a:r>
                    </a:p>
                  </a:txBody>
                  <a:tcPr/>
                </a:tc>
                <a:tc>
                  <a:txBody>
                    <a:bodyPr/>
                    <a:lstStyle/>
                    <a:p>
                      <a:r>
                        <a:t>No</a:t>
                      </a:r>
                    </a:p>
                  </a:txBody>
                  <a:tcPr/>
                </a:tc>
                <a:extLst>
                  <a:ext uri="{0D108BD9-81ED-4DB2-BD59-A6C34878D82A}">
                    <a16:rowId xmlns:a16="http://schemas.microsoft.com/office/drawing/2014/main" val="10003"/>
                  </a:ext>
                </a:extLst>
              </a:tr>
              <a:tr h="495300">
                <a:tc>
                  <a:txBody>
                    <a:bodyPr/>
                    <a:lstStyle/>
                    <a:p>
                      <a:r>
                        <a:t>Branching</a:t>
                      </a:r>
                    </a:p>
                  </a:txBody>
                  <a:tcPr/>
                </a:tc>
                <a:tc>
                  <a:txBody>
                    <a:bodyPr/>
                    <a:lstStyle/>
                    <a:p>
                      <a:r>
                        <a:t>Lightweight</a:t>
                      </a:r>
                    </a:p>
                  </a:txBody>
                  <a:tcPr/>
                </a:tc>
                <a:tc>
                  <a:txBody>
                    <a:bodyPr/>
                    <a:lstStyle/>
                    <a:p>
                      <a:r>
                        <a:t>Heavyweight</a:t>
                      </a:r>
                    </a:p>
                  </a:txBody>
                  <a:tcPr/>
                </a:tc>
                <a:extLst>
                  <a:ext uri="{0D108BD9-81ED-4DB2-BD59-A6C34878D82A}">
                    <a16:rowId xmlns:a16="http://schemas.microsoft.com/office/drawing/2014/main" val="10004"/>
                  </a:ext>
                </a:extLst>
              </a:tr>
              <a:tr h="495300">
                <a:tc>
                  <a:txBody>
                    <a:bodyPr/>
                    <a:lstStyle/>
                    <a:p>
                      <a:r>
                        <a:t>Data Integrity</a:t>
                      </a:r>
                    </a:p>
                  </a:txBody>
                  <a:tcPr/>
                </a:tc>
                <a:tc>
                  <a:txBody>
                    <a:bodyPr/>
                    <a:lstStyle/>
                    <a:p>
                      <a:r>
                        <a:t>Strong (SHA-1)</a:t>
                      </a:r>
                    </a:p>
                  </a:txBody>
                  <a:tcPr/>
                </a:tc>
                <a:tc>
                  <a:txBody>
                    <a:bodyPr/>
                    <a:lstStyle/>
                    <a:p>
                      <a:r>
                        <a:rPr dirty="0"/>
                        <a:t>Weaker</a:t>
                      </a:r>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What is Git?</a:t>
            </a:r>
          </a:p>
        </p:txBody>
      </p:sp>
      <p:sp>
        <p:nvSpPr>
          <p:cNvPr id="3" name="Content Placeholder 2"/>
          <p:cNvSpPr>
            <a:spLocks noGrp="1"/>
          </p:cNvSpPr>
          <p:nvPr>
            <p:ph idx="1"/>
          </p:nvPr>
        </p:nvSpPr>
        <p:spPr/>
        <p:txBody>
          <a:bodyPr wrap="square"/>
          <a:lstStyle/>
          <a:p>
            <a:pPr>
              <a:defRPr sz="1800">
                <a:solidFill>
                  <a:srgbClr val="000000"/>
                </a:solidFill>
              </a:defRPr>
            </a:pPr>
            <a:r>
              <a:rPr dirty="0"/>
              <a:t>Git is a distributed version control system (VCS) designed to handle everything from small to very large projects with speed and efficiency. Unlike centralized systems, Git gives each developer a full copy of the project history. This allows them to work offline, create multiple branches, and experiment freely without affecting the main project. Git also ensures code integrity through SHA-1 hashing, which secures all commits and project history from tampering or corruption.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History of Git</a:t>
            </a:r>
          </a:p>
        </p:txBody>
      </p:sp>
      <p:sp>
        <p:nvSpPr>
          <p:cNvPr id="3" name="Content Placeholder 2"/>
          <p:cNvSpPr>
            <a:spLocks noGrp="1"/>
          </p:cNvSpPr>
          <p:nvPr>
            <p:ph idx="1"/>
          </p:nvPr>
        </p:nvSpPr>
        <p:spPr/>
        <p:txBody>
          <a:bodyPr wrap="square"/>
          <a:lstStyle/>
          <a:p>
            <a:pPr>
              <a:defRPr sz="1800">
                <a:solidFill>
                  <a:srgbClr val="000000"/>
                </a:solidFill>
              </a:defRPr>
            </a:pPr>
            <a:r>
              <a:rPr dirty="0"/>
              <a:t>Git was created in 2005 by Linus Torvalds, the creator of Linux, in response to the limitations of proprietary version control systems like </a:t>
            </a:r>
            <a:r>
              <a:rPr dirty="0" err="1"/>
              <a:t>BitKeeper</a:t>
            </a:r>
            <a:r>
              <a:rPr dirty="0"/>
              <a:t>. The goal was to build a system that was fast, reliable, and fully distributed. Git's architecture was inspired by the Linux kernel development workflow: distributed, with many contributors working asynchronously. Its data model, based on snapshots and cryptographic hashes, was a breakthrough in ensuring code traceability and integrity.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Key Features of Git</a:t>
            </a:r>
          </a:p>
        </p:txBody>
      </p:sp>
      <p:sp>
        <p:nvSpPr>
          <p:cNvPr id="3" name="Content Placeholder 2"/>
          <p:cNvSpPr>
            <a:spLocks noGrp="1"/>
          </p:cNvSpPr>
          <p:nvPr>
            <p:ph idx="1"/>
          </p:nvPr>
        </p:nvSpPr>
        <p:spPr/>
        <p:txBody>
          <a:bodyPr wrap="square">
            <a:normAutofit fontScale="85000" lnSpcReduction="20000"/>
          </a:bodyPr>
          <a:lstStyle/>
          <a:p>
            <a:pPr>
              <a:defRPr sz="1800">
                <a:solidFill>
                  <a:srgbClr val="000000"/>
                </a:solidFill>
              </a:defRPr>
            </a:pPr>
            <a:r>
              <a:rPr dirty="0"/>
              <a:t>Git’s key strength lies in its robust feature set that supports modern development workflows:</a:t>
            </a:r>
          </a:p>
          <a:p>
            <a:pPr>
              <a:defRPr sz="1800">
                <a:solidFill>
                  <a:srgbClr val="000000"/>
                </a:solidFill>
              </a:defRPr>
            </a:pPr>
            <a:r>
              <a:rPr dirty="0"/>
              <a:t>- </a:t>
            </a:r>
            <a:r>
              <a:rPr b="1" dirty="0"/>
              <a:t>Distributed architecture</a:t>
            </a:r>
            <a:r>
              <a:rPr dirty="0"/>
              <a:t> gives every contributor their own local repository.</a:t>
            </a:r>
          </a:p>
          <a:p>
            <a:pPr>
              <a:defRPr sz="1800">
                <a:solidFill>
                  <a:srgbClr val="000000"/>
                </a:solidFill>
              </a:defRPr>
            </a:pPr>
            <a:r>
              <a:rPr dirty="0"/>
              <a:t>- </a:t>
            </a:r>
            <a:r>
              <a:rPr b="1" dirty="0"/>
              <a:t>Lightweight branching</a:t>
            </a:r>
            <a:r>
              <a:rPr dirty="0"/>
              <a:t> allows fast and flexible context switching.</a:t>
            </a:r>
          </a:p>
          <a:p>
            <a:pPr>
              <a:defRPr sz="1800">
                <a:solidFill>
                  <a:srgbClr val="000000"/>
                </a:solidFill>
              </a:defRPr>
            </a:pPr>
            <a:r>
              <a:rPr dirty="0"/>
              <a:t>- </a:t>
            </a:r>
            <a:r>
              <a:rPr b="1" dirty="0"/>
              <a:t>Data integrity</a:t>
            </a:r>
            <a:r>
              <a:rPr dirty="0"/>
              <a:t> is maintained through SHA-1 checksums, ensuring every commit is unique and verifiable.</a:t>
            </a:r>
          </a:p>
          <a:p>
            <a:pPr>
              <a:defRPr sz="1800">
                <a:solidFill>
                  <a:srgbClr val="000000"/>
                </a:solidFill>
              </a:defRPr>
            </a:pPr>
            <a:r>
              <a:rPr dirty="0"/>
              <a:t>- </a:t>
            </a:r>
            <a:r>
              <a:rPr b="1" dirty="0"/>
              <a:t>Performance</a:t>
            </a:r>
            <a:r>
              <a:rPr dirty="0"/>
              <a:t> is optimized for large codebases with minimal network usage.</a:t>
            </a:r>
          </a:p>
          <a:p>
            <a:pPr>
              <a:defRPr sz="1800">
                <a:solidFill>
                  <a:srgbClr val="000000"/>
                </a:solidFill>
              </a:defRPr>
            </a:pPr>
            <a:r>
              <a:rPr dirty="0"/>
              <a:t>- </a:t>
            </a:r>
            <a:r>
              <a:rPr b="1" dirty="0"/>
              <a:t>Collaboration</a:t>
            </a:r>
            <a:r>
              <a:rPr dirty="0"/>
              <a:t> is seamless through tools like GitHub and GitLab, supporting pull requests, issue tracking, and more.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How Git Works Internally</a:t>
            </a:r>
          </a:p>
        </p:txBody>
      </p:sp>
      <p:sp>
        <p:nvSpPr>
          <p:cNvPr id="3" name="Content Placeholder 2"/>
          <p:cNvSpPr>
            <a:spLocks noGrp="1"/>
          </p:cNvSpPr>
          <p:nvPr>
            <p:ph idx="1"/>
          </p:nvPr>
        </p:nvSpPr>
        <p:spPr/>
        <p:txBody>
          <a:bodyPr wrap="square">
            <a:normAutofit/>
          </a:bodyPr>
          <a:lstStyle/>
          <a:p>
            <a:pPr>
              <a:defRPr sz="1800">
                <a:solidFill>
                  <a:srgbClr val="000000"/>
                </a:solidFill>
              </a:defRPr>
            </a:pPr>
            <a:r>
              <a:rPr dirty="0"/>
              <a:t>Git operates on a fundamentally different principle than older version control systems. Instead of tracking differences between file versions (diffs), Git takes snapshots of your entire file system and saves them as commits. Internally, Git stores data as objects: blobs (file content), trees (directories), commits (snapshots), and tags (references). All of these objects are indexed by SHA-1 hashes, allowing Git to ensure content integrity and efficient storage through deduplication. This structure makes operations like branching and merging extremely fast.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Core Concepts in Git</a:t>
            </a:r>
          </a:p>
        </p:txBody>
      </p:sp>
      <p:sp>
        <p:nvSpPr>
          <p:cNvPr id="3" name="Content Placeholder 2"/>
          <p:cNvSpPr>
            <a:spLocks noGrp="1"/>
          </p:cNvSpPr>
          <p:nvPr>
            <p:ph idx="1"/>
          </p:nvPr>
        </p:nvSpPr>
        <p:spPr/>
        <p:txBody>
          <a:bodyPr wrap="square">
            <a:normAutofit fontScale="62500" lnSpcReduction="20000"/>
          </a:bodyPr>
          <a:lstStyle/>
          <a:p>
            <a:pPr>
              <a:defRPr sz="1800">
                <a:solidFill>
                  <a:srgbClr val="000000"/>
                </a:solidFill>
              </a:defRPr>
            </a:pPr>
            <a:r>
              <a:rPr dirty="0"/>
              <a:t>Git uses several core components to manage code changes and enable collaborative development:</a:t>
            </a:r>
          </a:p>
          <a:p>
            <a:pPr>
              <a:defRPr sz="1800">
                <a:solidFill>
                  <a:srgbClr val="000000"/>
                </a:solidFill>
              </a:defRPr>
            </a:pPr>
            <a:r>
              <a:rPr dirty="0"/>
              <a:t>- </a:t>
            </a:r>
            <a:r>
              <a:rPr b="1" dirty="0"/>
              <a:t>Repository (repo)</a:t>
            </a:r>
            <a:r>
              <a:rPr dirty="0"/>
              <a:t> is the project workspace where Git tracks changes.</a:t>
            </a:r>
          </a:p>
          <a:p>
            <a:pPr>
              <a:defRPr sz="1800">
                <a:solidFill>
                  <a:srgbClr val="000000"/>
                </a:solidFill>
              </a:defRPr>
            </a:pPr>
            <a:r>
              <a:rPr dirty="0"/>
              <a:t>- </a:t>
            </a:r>
            <a:r>
              <a:rPr b="1" dirty="0"/>
              <a:t>Commit</a:t>
            </a:r>
            <a:r>
              <a:rPr dirty="0"/>
              <a:t> is a snapshot of the project with metadata (author, timestamp, message).</a:t>
            </a:r>
          </a:p>
          <a:p>
            <a:pPr>
              <a:defRPr sz="1800">
                <a:solidFill>
                  <a:srgbClr val="000000"/>
                </a:solidFill>
              </a:defRPr>
            </a:pPr>
            <a:r>
              <a:rPr dirty="0"/>
              <a:t>- </a:t>
            </a:r>
            <a:r>
              <a:rPr b="1" dirty="0"/>
              <a:t>Branch</a:t>
            </a:r>
            <a:r>
              <a:rPr dirty="0"/>
              <a:t> acts as a movable pointer to a specific commit, allowing isolated work.</a:t>
            </a:r>
          </a:p>
          <a:p>
            <a:pPr>
              <a:defRPr sz="1800">
                <a:solidFill>
                  <a:srgbClr val="000000"/>
                </a:solidFill>
              </a:defRPr>
            </a:pPr>
            <a:r>
              <a:rPr dirty="0"/>
              <a:t>- </a:t>
            </a:r>
            <a:r>
              <a:rPr b="1" dirty="0"/>
              <a:t>Merge</a:t>
            </a:r>
            <a:r>
              <a:rPr dirty="0"/>
              <a:t> is the process of integrating one branch into another.</a:t>
            </a:r>
          </a:p>
          <a:p>
            <a:pPr>
              <a:defRPr sz="1800">
                <a:solidFill>
                  <a:srgbClr val="000000"/>
                </a:solidFill>
              </a:defRPr>
            </a:pPr>
            <a:r>
              <a:rPr dirty="0"/>
              <a:t>- </a:t>
            </a:r>
            <a:r>
              <a:rPr b="1" dirty="0"/>
              <a:t>Clone</a:t>
            </a:r>
            <a:r>
              <a:rPr dirty="0"/>
              <a:t> creates a full copy of a remote repository.</a:t>
            </a:r>
          </a:p>
          <a:p>
            <a:pPr>
              <a:defRPr sz="1800">
                <a:solidFill>
                  <a:srgbClr val="000000"/>
                </a:solidFill>
              </a:defRPr>
            </a:pPr>
            <a:r>
              <a:rPr dirty="0"/>
              <a:t>- </a:t>
            </a:r>
            <a:r>
              <a:rPr b="1" dirty="0"/>
              <a:t>Pull</a:t>
            </a:r>
            <a:r>
              <a:rPr dirty="0"/>
              <a:t> combines `fetch` and `merge` operations to sync with remote changes.</a:t>
            </a:r>
          </a:p>
          <a:p>
            <a:pPr>
              <a:defRPr sz="1800">
                <a:solidFill>
                  <a:srgbClr val="000000"/>
                </a:solidFill>
              </a:defRPr>
            </a:pPr>
            <a:r>
              <a:rPr dirty="0"/>
              <a:t>- </a:t>
            </a:r>
            <a:r>
              <a:rPr b="1" dirty="0"/>
              <a:t>Push</a:t>
            </a:r>
            <a:r>
              <a:rPr dirty="0"/>
              <a:t> updates the remote repository with local commits.</a:t>
            </a:r>
          </a:p>
          <a:p>
            <a:pPr>
              <a:defRPr sz="1800">
                <a:solidFill>
                  <a:srgbClr val="000000"/>
                </a:solidFill>
              </a:defRPr>
            </a:pPr>
            <a:r>
              <a:rPr dirty="0"/>
              <a:t>- </a:t>
            </a:r>
            <a:r>
              <a:rPr b="1" dirty="0"/>
              <a:t>Staging Area</a:t>
            </a:r>
            <a:r>
              <a:rPr dirty="0"/>
              <a:t> allows users to preview and curate changes before committing.</a:t>
            </a:r>
          </a:p>
          <a:p>
            <a:pPr>
              <a:defRPr sz="1800">
                <a:solidFill>
                  <a:srgbClr val="000000"/>
                </a:solidFill>
              </a:defRPr>
            </a:pPr>
            <a:r>
              <a:rPr dirty="0"/>
              <a:t>- </a:t>
            </a:r>
            <a:r>
              <a:rPr b="1" dirty="0"/>
              <a:t>HEAD</a:t>
            </a:r>
            <a:r>
              <a:rPr dirty="0"/>
              <a:t> is a reference to the current working commit or branch.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Git Architecture Overview</a:t>
            </a:r>
          </a:p>
        </p:txBody>
      </p:sp>
      <p:sp>
        <p:nvSpPr>
          <p:cNvPr id="3" name="Content Placeholder 2"/>
          <p:cNvSpPr>
            <a:spLocks noGrp="1"/>
          </p:cNvSpPr>
          <p:nvPr>
            <p:ph idx="1"/>
          </p:nvPr>
        </p:nvSpPr>
        <p:spPr/>
        <p:txBody>
          <a:bodyPr wrap="square">
            <a:normAutofit fontScale="85000" lnSpcReduction="20000"/>
          </a:bodyPr>
          <a:lstStyle/>
          <a:p>
            <a:pPr>
              <a:defRPr sz="1800">
                <a:solidFill>
                  <a:srgbClr val="000000"/>
                </a:solidFill>
              </a:defRPr>
            </a:pPr>
            <a:r>
              <a:rPr dirty="0"/>
              <a:t>Git architecture is composed of four main layers:</a:t>
            </a:r>
          </a:p>
          <a:p>
            <a:pPr>
              <a:defRPr sz="1800">
                <a:solidFill>
                  <a:srgbClr val="000000"/>
                </a:solidFill>
              </a:defRPr>
            </a:pPr>
            <a:r>
              <a:rPr dirty="0"/>
              <a:t>1. </a:t>
            </a:r>
            <a:r>
              <a:rPr b="1" dirty="0"/>
              <a:t>Working Directory</a:t>
            </a:r>
            <a:r>
              <a:rPr dirty="0"/>
              <a:t> – the actual files you’re editing on your machine.</a:t>
            </a:r>
          </a:p>
          <a:p>
            <a:pPr>
              <a:defRPr sz="1800">
                <a:solidFill>
                  <a:srgbClr val="000000"/>
                </a:solidFill>
              </a:defRPr>
            </a:pPr>
            <a:r>
              <a:rPr dirty="0"/>
              <a:t>2. </a:t>
            </a:r>
            <a:r>
              <a:rPr b="1" dirty="0"/>
              <a:t>Staging Area (Index)</a:t>
            </a:r>
            <a:r>
              <a:rPr dirty="0"/>
              <a:t> – a preview of your next commit; here you selectively prepare files.</a:t>
            </a:r>
          </a:p>
          <a:p>
            <a:pPr>
              <a:defRPr sz="1800">
                <a:solidFill>
                  <a:srgbClr val="000000"/>
                </a:solidFill>
              </a:defRPr>
            </a:pPr>
            <a:r>
              <a:rPr dirty="0"/>
              <a:t>3. </a:t>
            </a:r>
            <a:r>
              <a:rPr b="1" dirty="0"/>
              <a:t>Local Repository</a:t>
            </a:r>
            <a:r>
              <a:rPr dirty="0"/>
              <a:t> – the version-controlled history stored locally on your machine.</a:t>
            </a:r>
          </a:p>
          <a:p>
            <a:pPr>
              <a:defRPr sz="1800">
                <a:solidFill>
                  <a:srgbClr val="000000"/>
                </a:solidFill>
              </a:defRPr>
            </a:pPr>
            <a:r>
              <a:rPr dirty="0"/>
              <a:t>4. </a:t>
            </a:r>
            <a:r>
              <a:rPr b="1" dirty="0"/>
              <a:t>Remote Repository</a:t>
            </a:r>
            <a:r>
              <a:rPr dirty="0"/>
              <a:t> – shared version history stored on platforms like GitHub or GitLab.</a:t>
            </a:r>
          </a:p>
          <a:p>
            <a:pPr>
              <a:defRPr sz="1800">
                <a:solidFill>
                  <a:srgbClr val="000000"/>
                </a:solidFill>
              </a:defRPr>
            </a:pPr>
            <a:r>
              <a:rPr dirty="0"/>
              <a:t>This architecture supports offline work, enables rollback to any previous state, and provides a powerful branching model that allows parallel development workflows.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Real-World Use Cases of Git</a:t>
            </a:r>
          </a:p>
        </p:txBody>
      </p:sp>
      <p:sp>
        <p:nvSpPr>
          <p:cNvPr id="3" name="Content Placeholder 2"/>
          <p:cNvSpPr>
            <a:spLocks noGrp="1"/>
          </p:cNvSpPr>
          <p:nvPr>
            <p:ph idx="1"/>
          </p:nvPr>
        </p:nvSpPr>
        <p:spPr/>
        <p:txBody>
          <a:bodyPr wrap="square">
            <a:normAutofit fontScale="85000" lnSpcReduction="20000"/>
          </a:bodyPr>
          <a:lstStyle/>
          <a:p>
            <a:pPr>
              <a:defRPr sz="1800">
                <a:solidFill>
                  <a:srgbClr val="000000"/>
                </a:solidFill>
              </a:defRPr>
            </a:pPr>
            <a:r>
              <a:rPr dirty="0"/>
              <a:t>Git is used across industries for managing software development lifecycles:</a:t>
            </a:r>
          </a:p>
          <a:p>
            <a:pPr>
              <a:defRPr sz="1800">
                <a:solidFill>
                  <a:srgbClr val="000000"/>
                </a:solidFill>
              </a:defRPr>
            </a:pPr>
            <a:r>
              <a:rPr dirty="0"/>
              <a:t>- </a:t>
            </a:r>
            <a:r>
              <a:rPr b="1" dirty="0"/>
              <a:t>Team Collaboration</a:t>
            </a:r>
            <a:r>
              <a:rPr dirty="0"/>
              <a:t>: Multiple developers can work simultaneously on different features or bugs.</a:t>
            </a:r>
          </a:p>
          <a:p>
            <a:pPr>
              <a:defRPr sz="1800">
                <a:solidFill>
                  <a:srgbClr val="000000"/>
                </a:solidFill>
              </a:defRPr>
            </a:pPr>
            <a:r>
              <a:rPr dirty="0"/>
              <a:t>- </a:t>
            </a:r>
            <a:r>
              <a:rPr b="1" dirty="0"/>
              <a:t>Open Source Contribution</a:t>
            </a:r>
            <a:r>
              <a:rPr dirty="0"/>
              <a:t>: Anyone can fork public repositories, make changes, and submit pull requests.</a:t>
            </a:r>
          </a:p>
          <a:p>
            <a:pPr>
              <a:defRPr sz="1800">
                <a:solidFill>
                  <a:srgbClr val="000000"/>
                </a:solidFill>
              </a:defRPr>
            </a:pPr>
            <a:r>
              <a:rPr dirty="0"/>
              <a:t>- </a:t>
            </a:r>
            <a:r>
              <a:rPr b="1" dirty="0"/>
              <a:t>Version Tracking</a:t>
            </a:r>
            <a:r>
              <a:rPr dirty="0"/>
              <a:t>: Easily roll back to stable states when bugs or regressions occur.</a:t>
            </a:r>
          </a:p>
          <a:p>
            <a:pPr>
              <a:defRPr sz="1800">
                <a:solidFill>
                  <a:srgbClr val="000000"/>
                </a:solidFill>
              </a:defRPr>
            </a:pPr>
            <a:r>
              <a:rPr dirty="0"/>
              <a:t>- </a:t>
            </a:r>
            <a:r>
              <a:rPr b="1" dirty="0"/>
              <a:t>Code Reviews and CI/CD</a:t>
            </a:r>
            <a:r>
              <a:rPr dirty="0"/>
              <a:t>: Git integrations with tools like Jenkins, GitHub Actions, and GitLab CI enable automated testing, deployment, and reviews.</a:t>
            </a:r>
          </a:p>
          <a:p>
            <a:pPr>
              <a:defRPr sz="1800">
                <a:solidFill>
                  <a:srgbClr val="000000"/>
                </a:solidFill>
              </a:defRPr>
            </a:pPr>
            <a:r>
              <a:rPr dirty="0"/>
              <a:t>- </a:t>
            </a:r>
            <a:r>
              <a:rPr b="1" dirty="0"/>
              <a:t>Experimentation</a:t>
            </a:r>
            <a:r>
              <a:rPr dirty="0"/>
              <a:t>: Developers can create isolated feature branches, test new ideas, and merge only when stable, reducing risks in production.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Advanced Git Topics</a:t>
            </a:r>
          </a:p>
        </p:txBody>
      </p:sp>
      <p:sp>
        <p:nvSpPr>
          <p:cNvPr id="3" name="Content Placeholder 2"/>
          <p:cNvSpPr>
            <a:spLocks noGrp="1"/>
          </p:cNvSpPr>
          <p:nvPr>
            <p:ph idx="1"/>
          </p:nvPr>
        </p:nvSpPr>
        <p:spPr/>
        <p:txBody>
          <a:bodyPr wrap="square">
            <a:normAutofit fontScale="85000" lnSpcReduction="20000"/>
          </a:bodyPr>
          <a:lstStyle/>
          <a:p>
            <a:pPr>
              <a:defRPr sz="1800">
                <a:solidFill>
                  <a:srgbClr val="000000"/>
                </a:solidFill>
              </a:defRPr>
            </a:pPr>
            <a:r>
              <a:rPr dirty="0"/>
              <a:t>Beyond basic Git commands, advanced users leverage features like:</a:t>
            </a:r>
          </a:p>
          <a:p>
            <a:pPr>
              <a:defRPr sz="1800">
                <a:solidFill>
                  <a:srgbClr val="000000"/>
                </a:solidFill>
              </a:defRPr>
            </a:pPr>
            <a:r>
              <a:rPr dirty="0"/>
              <a:t>- </a:t>
            </a:r>
            <a:r>
              <a:rPr b="1" dirty="0"/>
              <a:t>Rebasing</a:t>
            </a:r>
            <a:r>
              <a:rPr dirty="0"/>
              <a:t>: Rewriting commit history to create cleaner, linear logs for better readability.</a:t>
            </a:r>
          </a:p>
          <a:p>
            <a:pPr>
              <a:defRPr sz="1800">
                <a:solidFill>
                  <a:srgbClr val="000000"/>
                </a:solidFill>
              </a:defRPr>
            </a:pPr>
            <a:r>
              <a:rPr dirty="0"/>
              <a:t>- </a:t>
            </a:r>
            <a:r>
              <a:rPr b="1" dirty="0"/>
              <a:t>Cherry-pick</a:t>
            </a:r>
            <a:r>
              <a:rPr dirty="0"/>
              <a:t>: Applying specific commits from one branch to another without merging all changes.</a:t>
            </a:r>
          </a:p>
          <a:p>
            <a:pPr>
              <a:defRPr sz="1800">
                <a:solidFill>
                  <a:srgbClr val="000000"/>
                </a:solidFill>
              </a:defRPr>
            </a:pPr>
            <a:r>
              <a:rPr dirty="0"/>
              <a:t>- </a:t>
            </a:r>
            <a:r>
              <a:rPr b="1" dirty="0"/>
              <a:t>Hooks</a:t>
            </a:r>
            <a:r>
              <a:rPr dirty="0"/>
              <a:t>: Automated scripts that run during specific Git events (e.g., `pre-commit`, `post-merge`) to enforce quality checks or formatting.</a:t>
            </a:r>
          </a:p>
          <a:p>
            <a:pPr>
              <a:defRPr sz="1800">
                <a:solidFill>
                  <a:srgbClr val="000000"/>
                </a:solidFill>
              </a:defRPr>
            </a:pPr>
            <a:r>
              <a:rPr dirty="0"/>
              <a:t>- </a:t>
            </a:r>
            <a:r>
              <a:rPr b="1" dirty="0"/>
              <a:t>Submodules</a:t>
            </a:r>
            <a:r>
              <a:rPr dirty="0"/>
              <a:t>: Link separate Git repositories inside a main repository, useful for managing dependencies.</a:t>
            </a:r>
          </a:p>
          <a:p>
            <a:pPr>
              <a:defRPr sz="1800">
                <a:solidFill>
                  <a:srgbClr val="000000"/>
                </a:solidFill>
              </a:defRPr>
            </a:pPr>
            <a:r>
              <a:rPr dirty="0"/>
              <a:t>These features are essential for large-scale teams managing complex release cycles, ensuring code quality and consistency.</a:t>
            </a:r>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Organic</Template>
  <TotalTime>20</TotalTime>
  <Words>2538</Words>
  <Application>Microsoft Office PowerPoint</Application>
  <PresentationFormat>On-screen Show (16:9)</PresentationFormat>
  <Paragraphs>186</Paragraphs>
  <Slides>11</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Aptos</vt:lpstr>
      <vt:lpstr>Arial</vt:lpstr>
      <vt:lpstr>Garamond</vt:lpstr>
      <vt:lpstr>Organic</vt:lpstr>
      <vt:lpstr>What is Git?</vt:lpstr>
      <vt:lpstr>What is Git?</vt:lpstr>
      <vt:lpstr>History of Git</vt:lpstr>
      <vt:lpstr>Key Features of Git</vt:lpstr>
      <vt:lpstr>How Git Works Internally</vt:lpstr>
      <vt:lpstr>Core Concepts in Git</vt:lpstr>
      <vt:lpstr>Git Architecture Overview</vt:lpstr>
      <vt:lpstr>Real-World Use Cases of Git</vt:lpstr>
      <vt:lpstr>Advanced Git Topics</vt:lpstr>
      <vt:lpstr>Popular Git Platforms</vt:lpstr>
      <vt:lpstr>Git vs Other Version Control Systems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Dhruv Shah</dc:creator>
  <cp:keywords/>
  <dc:description>generated using python-pptx</dc:description>
  <cp:lastModifiedBy>Dhruv Shah</cp:lastModifiedBy>
  <cp:revision>16</cp:revision>
  <dcterms:created xsi:type="dcterms:W3CDTF">2013-01-27T09:14:16Z</dcterms:created>
  <dcterms:modified xsi:type="dcterms:W3CDTF">2025-04-10T12:34:08Z</dcterms:modified>
  <cp:category/>
</cp:coreProperties>
</file>

<file path=docProps/thumbnail.jpeg>
</file>